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8" r:id="rId2"/>
    <p:sldId id="260" r:id="rId3"/>
    <p:sldId id="262" r:id="rId4"/>
    <p:sldId id="291" r:id="rId5"/>
    <p:sldId id="302" r:id="rId6"/>
    <p:sldId id="303" r:id="rId7"/>
    <p:sldId id="275" r:id="rId8"/>
    <p:sldId id="276" r:id="rId9"/>
    <p:sldId id="298" r:id="rId10"/>
    <p:sldId id="274" r:id="rId11"/>
    <p:sldId id="300" r:id="rId12"/>
    <p:sldId id="297" r:id="rId13"/>
    <p:sldId id="288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2B38B-2D1C-8C28-801C-E35B450B3F30}" v="495" dt="2023-06-05T10:11:34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3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2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0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on\Documents\Staff%20Survey\Staff%20Survey%20NEW%20workboo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on\Documents\Staff%20Survey\Staff%20Survey%20NEW%20workboo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on\Documents\Staff%20Survey\Staff%20Survey%20NEW%20workbook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on\Documents\Staff%20Survey\Staff%20Survey%20NEW%20workbook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In the last 6 months, how often have you thought about leaving your current job? (n=55)</a:t>
            </a:r>
          </a:p>
        </c:rich>
      </c:tx>
      <c:layout>
        <c:manualLayout>
          <c:xMode val="edge"/>
          <c:yMode val="edge"/>
          <c:x val="0.1387691989890152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Charts'!$A$63:$A$67</c:f>
              <c:strCache>
                <c:ptCount val="5"/>
                <c:pt idx="0">
                  <c:v>Everyday</c:v>
                </c:pt>
                <c:pt idx="1">
                  <c:v>Weekly</c:v>
                </c:pt>
                <c:pt idx="2">
                  <c:v>Monthly</c:v>
                </c:pt>
                <c:pt idx="3">
                  <c:v>Less than once a month</c:v>
                </c:pt>
                <c:pt idx="4">
                  <c:v>Never</c:v>
                </c:pt>
              </c:strCache>
            </c:strRef>
          </c:cat>
          <c:val>
            <c:numRef>
              <c:f>'Data for Charts'!$B$63:$B$67</c:f>
              <c:numCache>
                <c:formatCode>0.0%</c:formatCode>
                <c:ptCount val="5"/>
                <c:pt idx="0">
                  <c:v>3.5999999999999997E-2</c:v>
                </c:pt>
                <c:pt idx="1">
                  <c:v>0.2</c:v>
                </c:pt>
                <c:pt idx="2">
                  <c:v>0.23599999999999999</c:v>
                </c:pt>
                <c:pt idx="3">
                  <c:v>0.23599999999999999</c:v>
                </c:pt>
                <c:pt idx="4">
                  <c:v>0.29099999999999998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F-0E4B-8A7F-8788F467FC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94139728"/>
        <c:axId val="2094371024"/>
      </c:barChart>
      <c:catAx>
        <c:axId val="209413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4371024"/>
        <c:crosses val="autoZero"/>
        <c:auto val="1"/>
        <c:lblAlgn val="ctr"/>
        <c:lblOffset val="100"/>
        <c:noMultiLvlLbl val="0"/>
      </c:catAx>
      <c:valAx>
        <c:axId val="209437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413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Mean ProQOL Scores by Frequency of Thoughts about Leaving (n=51)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'Data for Charts'!$A$70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Charts'!$B$69:$D$69</c:f>
              <c:strCache>
                <c:ptCount val="3"/>
                <c:pt idx="0">
                  <c:v>Burnout</c:v>
                </c:pt>
                <c:pt idx="1">
                  <c:v>Secondary Traumatic Stress</c:v>
                </c:pt>
                <c:pt idx="2">
                  <c:v>Compassion Satisfaction</c:v>
                </c:pt>
              </c:strCache>
            </c:strRef>
          </c:cat>
          <c:val>
            <c:numRef>
              <c:f>'Data for Charts'!$B$70:$D$70</c:f>
              <c:numCache>
                <c:formatCode>General</c:formatCode>
                <c:ptCount val="3"/>
                <c:pt idx="0">
                  <c:v>30</c:v>
                </c:pt>
                <c:pt idx="1">
                  <c:v>26.9</c:v>
                </c:pt>
                <c:pt idx="2">
                  <c:v>34.5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8-3F47-908E-D24B9BD0815C}"/>
            </c:ext>
          </c:extLst>
        </c:ser>
        <c:ser>
          <c:idx val="1"/>
          <c:order val="1"/>
          <c:tx>
            <c:strRef>
              <c:f>'Data for Charts'!$A$71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Charts'!$B$69:$D$69</c:f>
              <c:strCache>
                <c:ptCount val="3"/>
                <c:pt idx="0">
                  <c:v>Burnout</c:v>
                </c:pt>
                <c:pt idx="1">
                  <c:v>Secondary Traumatic Stress</c:v>
                </c:pt>
                <c:pt idx="2">
                  <c:v>Compassion Satisfaction</c:v>
                </c:pt>
              </c:strCache>
            </c:strRef>
          </c:cat>
          <c:val>
            <c:numRef>
              <c:f>'Data for Charts'!$B$71:$D$71</c:f>
              <c:numCache>
                <c:formatCode>General</c:formatCode>
                <c:ptCount val="3"/>
                <c:pt idx="0">
                  <c:v>27.7</c:v>
                </c:pt>
                <c:pt idx="1">
                  <c:v>26.5</c:v>
                </c:pt>
                <c:pt idx="2">
                  <c:v>36.200000000000003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E8-3F47-908E-D24B9BD0815C}"/>
            </c:ext>
          </c:extLst>
        </c:ser>
        <c:ser>
          <c:idx val="2"/>
          <c:order val="2"/>
          <c:tx>
            <c:strRef>
              <c:f>'Data for Charts'!$A$72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Charts'!$B$69:$D$69</c:f>
              <c:strCache>
                <c:ptCount val="3"/>
                <c:pt idx="0">
                  <c:v>Burnout</c:v>
                </c:pt>
                <c:pt idx="1">
                  <c:v>Secondary Traumatic Stress</c:v>
                </c:pt>
                <c:pt idx="2">
                  <c:v>Compassion Satisfaction</c:v>
                </c:pt>
              </c:strCache>
            </c:strRef>
          </c:cat>
          <c:val>
            <c:numRef>
              <c:f>'Data for Charts'!$B$72:$D$72</c:f>
              <c:numCache>
                <c:formatCode>General</c:formatCode>
                <c:ptCount val="3"/>
                <c:pt idx="0">
                  <c:v>25.6</c:v>
                </c:pt>
                <c:pt idx="1">
                  <c:v>25.9</c:v>
                </c:pt>
                <c:pt idx="2">
                  <c:v>40.799999999999997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E8-3F47-908E-D24B9BD0815C}"/>
            </c:ext>
          </c:extLst>
        </c:ser>
        <c:ser>
          <c:idx val="3"/>
          <c:order val="3"/>
          <c:tx>
            <c:strRef>
              <c:f>'Data for Charts'!$A$73</c:f>
              <c:strCache>
                <c:ptCount val="1"/>
                <c:pt idx="0">
                  <c:v>None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Charts'!$B$69:$D$69</c:f>
              <c:strCache>
                <c:ptCount val="3"/>
                <c:pt idx="0">
                  <c:v>Burnout</c:v>
                </c:pt>
                <c:pt idx="1">
                  <c:v>Secondary Traumatic Stress</c:v>
                </c:pt>
                <c:pt idx="2">
                  <c:v>Compassion Satisfaction</c:v>
                </c:pt>
              </c:strCache>
            </c:strRef>
          </c:cat>
          <c:val>
            <c:numRef>
              <c:f>'Data for Charts'!$B$73:$D$73</c:f>
              <c:numCache>
                <c:formatCode>General</c:formatCode>
                <c:ptCount val="3"/>
                <c:pt idx="0">
                  <c:v>19.2</c:v>
                </c:pt>
                <c:pt idx="1">
                  <c:v>19.899999999999999</c:v>
                </c:pt>
                <c:pt idx="2">
                  <c:v>42.7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E8-3F47-908E-D24B9BD0815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59141328"/>
        <c:axId val="1959485440"/>
      </c:barChart>
      <c:catAx>
        <c:axId val="195914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9485440"/>
        <c:crosses val="autoZero"/>
        <c:auto val="1"/>
        <c:lblAlgn val="ctr"/>
        <c:lblOffset val="100"/>
        <c:noMultiLvlLbl val="0"/>
      </c:catAx>
      <c:valAx>
        <c:axId val="1959485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914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Support Types Available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77224288"/>
        <c:axId val="2059751904"/>
      </c:barChart>
      <c:catAx>
        <c:axId val="207722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751904"/>
        <c:crosses val="autoZero"/>
        <c:auto val="1"/>
        <c:lblAlgn val="ctr"/>
        <c:lblOffset val="100"/>
        <c:noMultiLvlLbl val="0"/>
      </c:catAx>
      <c:valAx>
        <c:axId val="2059751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22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Support Types Available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42E-E64F-98C2-E56244C5030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2E-E64F-98C2-E56244C5030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'Data for Charts'!$E$50:$E$58</c:f>
              <c:strCache>
                <c:ptCount val="9"/>
                <c:pt idx="0">
                  <c:v>Caseload Supervision - Any Frequency</c:v>
                </c:pt>
                <c:pt idx="1">
                  <c:v>General Supervision - Any Frequency</c:v>
                </c:pt>
                <c:pt idx="2">
                  <c:v>No formal Support</c:v>
                </c:pt>
                <c:pt idx="3">
                  <c:v>Irregular Caseload Supervision</c:v>
                </c:pt>
                <c:pt idx="4">
                  <c:v>Irregular General Supervision</c:v>
                </c:pt>
                <c:pt idx="5">
                  <c:v>Peer to Peer Networks</c:v>
                </c:pt>
                <c:pt idx="6">
                  <c:v>Regular Caseload Supervision</c:v>
                </c:pt>
                <c:pt idx="7">
                  <c:v>Psychological Support</c:v>
                </c:pt>
                <c:pt idx="8">
                  <c:v>Regular General Supervision</c:v>
                </c:pt>
              </c:strCache>
            </c:strRef>
          </c:cat>
          <c:val>
            <c:numRef>
              <c:f>'Data for Charts'!$F$50:$F$58</c:f>
              <c:numCache>
                <c:formatCode>0.0%</c:formatCode>
                <c:ptCount val="9"/>
                <c:pt idx="0">
                  <c:v>0.61799999999999999</c:v>
                </c:pt>
                <c:pt idx="1">
                  <c:v>0.8</c:v>
                </c:pt>
                <c:pt idx="2">
                  <c:v>7.2999999999999995E-2</c:v>
                </c:pt>
                <c:pt idx="3">
                  <c:v>0.12727272727272726</c:v>
                </c:pt>
                <c:pt idx="4">
                  <c:v>0.18181818181818182</c:v>
                </c:pt>
                <c:pt idx="5">
                  <c:v>0.43636363636363634</c:v>
                </c:pt>
                <c:pt idx="6">
                  <c:v>0.49090909090909091</c:v>
                </c:pt>
                <c:pt idx="7">
                  <c:v>0.58181818181818179</c:v>
                </c:pt>
                <c:pt idx="8">
                  <c:v>0.61818181818181817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2E-E64F-98C2-E56244C5030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077224288"/>
        <c:axId val="2059751904"/>
      </c:barChart>
      <c:catAx>
        <c:axId val="2077224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751904"/>
        <c:crosses val="autoZero"/>
        <c:auto val="1"/>
        <c:lblAlgn val="ctr"/>
        <c:lblOffset val="100"/>
        <c:noMultiLvlLbl val="0"/>
      </c:catAx>
      <c:valAx>
        <c:axId val="2059751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22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4A1F9-3EEB-4AF0-8306-ED0171EE04FE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F06DD-9720-4333-84AF-3CD9BA28E4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93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45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7B4F8-574F-409B-896A-30A0187E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22DCA-9E45-48FA-89CF-2963B49955F3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D7596-8223-44AC-9315-616884C0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78518-AE5E-4084-A177-B61F38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52AC30F-D22B-4865-B36C-3B3C0339C44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736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6F073-823E-4B5E-BD5F-C9B1DBB8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F2C6D-E24B-4891-B1EE-959930CE18A0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500F8-92E8-4675-B7B6-874B73F8E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BB0FA-AC72-46B8-AC4B-BA57F945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2140607-D1F3-4A80-B365-00A5EF60ED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080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>
            <a:lvl1pPr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36504"/>
          </a:xfrm>
        </p:spPr>
        <p:txBody>
          <a:bodyPr>
            <a:noAutofit/>
          </a:bodyPr>
          <a:lstStyle>
            <a:lvl1pPr>
              <a:defRPr sz="30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9BC30-04FE-4F5A-9484-78D867F7C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C201-A298-4223-B56F-57A239590D5F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24B0F-E953-4FC7-B4F6-37688CDB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1E694-CF86-4C7C-99C1-337C3341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01A1821-15F4-4F7E-95C0-9FE812B36A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47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9BA3B-6252-43EF-8105-75AD6EFCA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27476-C3B4-42D3-BB34-9764A2C7185B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215F8-E191-4411-9BFE-C2CE0339B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4D73C-98FD-4167-A62C-194C3F53D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3E9920E-3BE3-4A66-9848-E976259188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728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CC399-947B-4CE8-948E-27C1944A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B178A-AA55-42D4-B460-2DC5AA7B519D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5963F-500E-42F9-B41D-B5613A0D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A5C20-89B4-41C7-863C-C948465B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E68C461-16E4-46A6-A18D-D91776AE71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759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884131-BFBF-4809-AC25-677B2CF5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424-8E8C-4748-B8EE-265D08087DE0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69FBE2-3049-4B5C-AB46-5A2B524F2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813DD9-80D0-4A21-A7B0-89807CEE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F374665-4208-4144-9C7F-3A7F0BC125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755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3B514E-822F-4306-B55C-D79042C50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EBD87-7EB1-4357-8DA4-083651937541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89618-8761-4012-87EE-BA68ADC5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F08DF-2BA2-4846-8374-13AA353A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A1C16A-0E01-4069-A949-D80115A40F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289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18B55-62A0-47AB-9E81-F64FC143E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F1125-D31D-442A-B6CB-7B4C6C748220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DACAFA-FA84-4F49-82F4-A04D680D8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5486E-68BF-45EA-8AC3-E1F9CC7D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D48229E-6D2C-4081-838A-CB3F098EFD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691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66691-6CF4-49F2-B9F0-4CB9D2E44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0F5CE-37C9-4AAF-A6D1-E054A85AF495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4459A-B20C-4D8B-819B-77C91675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41A1A-6567-4FBA-B91C-A0F2A0A8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4E7E343-2394-4B23-855C-9FDBEEB0384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2365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EF5FB-3A95-43A7-B37A-C4ACE66F5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6F3F3-BBBC-46E6-B72D-82E130E71A63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39CB3-ED46-4AB6-8FA6-CCE12441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74AC4-2CAA-4988-AA15-2BAE380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730AD4E-D269-4B07-A20C-BD654A93BC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885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819F9FF-8B09-4700-BEFD-6F4C9DD145F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3C0E785-1A13-4EF6-B3CA-5B1BBC5F68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374A1-40FD-423E-93DA-5EB49C93D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3D933D-DB13-4EE5-8BCE-ED1CA74589E9}" type="datetimeFigureOut">
              <a:rPr lang="en-GB"/>
              <a:pPr>
                <a:defRPr/>
              </a:pPr>
              <a:t>08/06/2023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B42AF-4708-4423-85A8-4BC6B2DDB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750753D7-BA4C-42FA-9BBE-49A227268AB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876925"/>
            <a:ext cx="1809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A7535636-D707-46AC-8C86-D4C6FD31ED8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876925"/>
            <a:ext cx="241141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33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heo.jackson@pathway.org.uk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C6FC-5AA6-0CC4-6082-17DCCD977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5357"/>
            <a:ext cx="8229600" cy="922114"/>
          </a:xfrm>
        </p:spPr>
        <p:txBody>
          <a:bodyPr>
            <a:noAutofit/>
          </a:bodyPr>
          <a:lstStyle/>
          <a:p>
            <a:r>
              <a:rPr lang="en-US" dirty="0">
                <a:latin typeface="Avenir Book" panose="02000503020000020003" pitchFamily="2" charset="0"/>
              </a:rPr>
              <a:t>Supporting frontline Inclusion Health staff – challenges and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DC2AC-03BF-A369-4876-AE40DF5E9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87471"/>
            <a:ext cx="8229600" cy="453650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Avenir Book" panose="02000503020000020003" pitchFamily="2" charset="0"/>
              </a:rPr>
              <a:t>Theo Jackson</a:t>
            </a:r>
          </a:p>
          <a:p>
            <a:pPr marL="0" indent="0" algn="ctr">
              <a:buNone/>
            </a:pPr>
            <a:r>
              <a:rPr lang="en-US" dirty="0">
                <a:latin typeface="Avenir Book" panose="02000503020000020003" pitchFamily="2" charset="0"/>
              </a:rPr>
              <a:t>Research &amp; Data Analyst, Pathway</a:t>
            </a:r>
          </a:p>
          <a:p>
            <a:pPr marL="0" indent="0" algn="ctr">
              <a:buNone/>
            </a:pPr>
            <a:r>
              <a:rPr lang="en-US" dirty="0">
                <a:latin typeface="Avenir Book" panose="02000503020000020003" pitchFamily="2" charset="0"/>
                <a:hlinkClick r:id="rId2"/>
              </a:rPr>
              <a:t>theo.jackson@pathway.org.uk</a:t>
            </a:r>
            <a:endParaRPr lang="en-US" dirty="0">
              <a:latin typeface="Avenir Book" panose="02000503020000020003" pitchFamily="2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56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83F0-6D7C-30F8-455C-65E73E767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398"/>
            <a:ext cx="8229600" cy="922114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Staff Support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616B177-57DD-5F40-B79E-CD38918A3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477656"/>
              </p:ext>
            </p:extLst>
          </p:nvPr>
        </p:nvGraphicFramePr>
        <p:xfrm>
          <a:off x="545482" y="877513"/>
          <a:ext cx="8053036" cy="4819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16B177-57DD-5F40-B79E-CD38918A3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6637501"/>
              </p:ext>
            </p:extLst>
          </p:nvPr>
        </p:nvGraphicFramePr>
        <p:xfrm>
          <a:off x="545481" y="877512"/>
          <a:ext cx="7906615" cy="4743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980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5EABBA-5665-2E2C-92E2-EA447FE87BFE}"/>
              </a:ext>
            </a:extLst>
          </p:cNvPr>
          <p:cNvSpPr txBox="1"/>
          <p:nvPr/>
        </p:nvSpPr>
        <p:spPr>
          <a:xfrm>
            <a:off x="2286000" y="2101061"/>
            <a:ext cx="4572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venir Book" panose="02000503020000020003" pitchFamily="2" charset="0"/>
              </a:rPr>
              <a:t>Question 3: What are the specific issues and challenges faced by IH teams?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47656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1B8C3A-9834-CB1B-78C8-E8E2FBAB3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9370"/>
            <a:ext cx="8229600" cy="4536504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Avenir Book" panose="02000503020000020003" pitchFamily="2" charset="0"/>
              </a:rPr>
              <a:t>Theme 1: Resources, staff levels and workload</a:t>
            </a:r>
          </a:p>
          <a:p>
            <a:pPr marL="1257300" lvl="2" indent="-457200"/>
            <a:r>
              <a:rPr lang="en-US" sz="1800" dirty="0">
                <a:latin typeface="Avenir Book" panose="02000503020000020003" pitchFamily="2" charset="0"/>
              </a:rPr>
              <a:t>Workload: </a:t>
            </a:r>
            <a:r>
              <a:rPr lang="en-US" sz="1800" i="1" dirty="0">
                <a:latin typeface="Avenir Book" panose="02000503020000020003" pitchFamily="2" charset="0"/>
              </a:rPr>
              <a:t>“increasing demand on fewer people”, </a:t>
            </a:r>
            <a:r>
              <a:rPr lang="en-US" sz="1800" dirty="0">
                <a:latin typeface="Avenir Book" panose="02000503020000020003" pitchFamily="2" charset="0"/>
              </a:rPr>
              <a:t>unequal distribution of work, </a:t>
            </a:r>
            <a:r>
              <a:rPr lang="en-US" sz="1800" i="1" dirty="0">
                <a:latin typeface="Avenir Book" panose="02000503020000020003" pitchFamily="2" charset="0"/>
              </a:rPr>
              <a:t>”doing more and more work than others”</a:t>
            </a:r>
          </a:p>
          <a:p>
            <a:pPr marL="1257300" lvl="2" indent="-457200"/>
            <a:r>
              <a:rPr lang="en-US" sz="1800" dirty="0">
                <a:latin typeface="Avenir Book" panose="02000503020000020003" pitchFamily="2" charset="0"/>
              </a:rPr>
              <a:t>Understaffing: inadequate staff levels, recruitment difficulties, working alone</a:t>
            </a:r>
          </a:p>
          <a:p>
            <a:pPr marL="1257300" lvl="2" indent="-457200"/>
            <a:r>
              <a:rPr lang="en-US" sz="1800" dirty="0">
                <a:latin typeface="Avenir Book" panose="02000503020000020003" pitchFamily="2" charset="0"/>
              </a:rPr>
              <a:t>Resources: office space, phones, laptops, time</a:t>
            </a:r>
          </a:p>
          <a:p>
            <a:pPr marL="1257300" lvl="2" indent="-457200"/>
            <a:endParaRPr lang="en-US" sz="1800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en-US" sz="1800" b="1" dirty="0">
                <a:latin typeface="Avenir Book" panose="02000503020000020003" pitchFamily="2" charset="0"/>
              </a:rPr>
              <a:t>Theme 2: Personal Impact and Support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Health: stress, burnout, mental health, tiredness, sickness. </a:t>
            </a:r>
            <a:r>
              <a:rPr lang="en-US" sz="1800" i="1" dirty="0">
                <a:latin typeface="Avenir Book" panose="02000503020000020003" pitchFamily="2" charset="0"/>
              </a:rPr>
              <a:t>“Carrying the stress of people on a higher paygrade” “carrying the risk”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Loss of hope: uncertainty, disappointment, hopelessness. </a:t>
            </a:r>
            <a:r>
              <a:rPr lang="en-US" sz="1800" i="1" dirty="0">
                <a:latin typeface="Avenir Book" panose="02000503020000020003" pitchFamily="2" charset="0"/>
              </a:rPr>
              <a:t>“Continuous roundabout not going anywhere”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Lack of support and supervision: </a:t>
            </a:r>
            <a:r>
              <a:rPr lang="en-US" sz="1800" i="1" dirty="0">
                <a:latin typeface="Avenir Book" panose="02000503020000020003" pitchFamily="2" charset="0"/>
              </a:rPr>
              <a:t>“the system doesn’t protect the well-being of the workers”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06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A0443-C147-245A-6390-8DCE30B17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4879"/>
            <a:ext cx="8229600" cy="4536504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Avenir Book" panose="02000503020000020003" pitchFamily="2" charset="0"/>
              </a:rPr>
              <a:t>Theme 3: Organizational Factors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Lack of structure and clarity: unorganized and chaotic work, lack of clear guidelines, lack of clarity around roles and team structure, </a:t>
            </a:r>
            <a:r>
              <a:rPr lang="en-US" sz="1800" i="1" dirty="0">
                <a:latin typeface="Avenir Book" panose="02000503020000020003" pitchFamily="2" charset="0"/>
              </a:rPr>
              <a:t>“constantly changing goalposts”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Unrealistic expectations: “</a:t>
            </a:r>
            <a:r>
              <a:rPr lang="en-US" sz="1800" i="1" dirty="0">
                <a:latin typeface="Avenir Book" panose="02000503020000020003" pitchFamily="2" charset="0"/>
              </a:rPr>
              <a:t>better understanding of what is possible”</a:t>
            </a:r>
            <a:endParaRPr lang="en-US" sz="1800" dirty="0">
              <a:latin typeface="Avenir Book" panose="02000503020000020003" pitchFamily="2" charset="0"/>
            </a:endParaRP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Communication: being unaware of management decisions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Team Dynamics: difficulties between individuals compounded by chaotic environments</a:t>
            </a:r>
          </a:p>
          <a:p>
            <a:pPr lvl="2"/>
            <a:endParaRPr lang="en-US" sz="1800" b="1" dirty="0">
              <a:latin typeface="Avenir Book" panose="02000503020000020003" pitchFamily="2" charset="0"/>
            </a:endParaRPr>
          </a:p>
          <a:p>
            <a:pPr marL="0" indent="0">
              <a:buNone/>
            </a:pPr>
            <a:r>
              <a:rPr lang="en-US" sz="1800" b="1" dirty="0">
                <a:latin typeface="Avenir Book" panose="02000503020000020003" pitchFamily="2" charset="0"/>
              </a:rPr>
              <a:t>Theme 4: Systemic Issues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Career: low pay (comparatively), lack of respect for specialism, lack of alternatives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Local systems: perceived lack of support from other parts of the system (Adult Social Care, Mental Health teams </a:t>
            </a:r>
            <a:r>
              <a:rPr lang="en-US" sz="1800" dirty="0" err="1">
                <a:latin typeface="Avenir Book" panose="02000503020000020003" pitchFamily="2" charset="0"/>
              </a:rPr>
              <a:t>eg</a:t>
            </a:r>
            <a:r>
              <a:rPr lang="en-US" sz="1800" dirty="0">
                <a:latin typeface="Avenir Book" panose="02000503020000020003" pitchFamily="2" charset="0"/>
              </a:rPr>
              <a:t>)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Wider system: </a:t>
            </a:r>
            <a:r>
              <a:rPr lang="en-US" sz="1800" i="1" dirty="0">
                <a:latin typeface="Avenir Book" panose="02000503020000020003" pitchFamily="2" charset="0"/>
              </a:rPr>
              <a:t>“a broken system”, </a:t>
            </a:r>
            <a:r>
              <a:rPr lang="en-US" sz="1800" dirty="0">
                <a:latin typeface="Avenir Book" panose="02000503020000020003" pitchFamily="2" charset="0"/>
              </a:rPr>
              <a:t>underfunding of the NHS and social care system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Attitudes/stigma: prejudice towards patients, lack of understanding of patient’s needs</a:t>
            </a:r>
          </a:p>
        </p:txBody>
      </p:sp>
    </p:spTree>
    <p:extLst>
      <p:ext uri="{BB962C8B-B14F-4D97-AF65-F5344CB8AC3E}">
        <p14:creationId xmlns:p14="http://schemas.microsoft.com/office/powerpoint/2010/main" val="404513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603C836-71B7-F799-7BBF-3FD905BC1849}"/>
              </a:ext>
            </a:extLst>
          </p:cNvPr>
          <p:cNvSpPr txBox="1"/>
          <p:nvPr/>
        </p:nvSpPr>
        <p:spPr>
          <a:xfrm>
            <a:off x="370702" y="247134"/>
            <a:ext cx="853739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600" b="1" dirty="0">
                <a:latin typeface="Avenir Book"/>
                <a:cs typeface="Calibri"/>
              </a:rPr>
              <a:t>Conclusions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EB2582-5EDB-732A-6A5A-96C5C6AC74D0}"/>
              </a:ext>
            </a:extLst>
          </p:cNvPr>
          <p:cNvSpPr txBox="1"/>
          <p:nvPr/>
        </p:nvSpPr>
        <p:spPr>
          <a:xfrm>
            <a:off x="426869" y="1190742"/>
            <a:ext cx="8380127" cy="43704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000" dirty="0">
                <a:latin typeface="Avenir Book"/>
                <a:cs typeface="Calibri"/>
              </a:rPr>
              <a:t>Staff faced moderate risk levels for Burnout and Secondary Traumatic Stress – higher than mainstream healthcare professionals</a:t>
            </a:r>
          </a:p>
          <a:p>
            <a:endParaRPr lang="en-GB" sz="2000" dirty="0">
              <a:latin typeface="Avenir Book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Avenir Book"/>
                <a:cs typeface="Calibri"/>
              </a:rPr>
              <a:t>High frequency of thoughts about leaving identified – 1 in 4 thought about leaving at least weekly</a:t>
            </a:r>
          </a:p>
          <a:p>
            <a:endParaRPr lang="en-GB" sz="2000" dirty="0">
              <a:latin typeface="Avenir Book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Avenir Book"/>
                <a:cs typeface="Calibri"/>
              </a:rPr>
              <a:t>Significant gaps in staff support identified – particularly around clinical/caseload supervision and psychological support</a:t>
            </a:r>
          </a:p>
          <a:p>
            <a:endParaRPr lang="en-GB" sz="2000" dirty="0">
              <a:latin typeface="Avenir Book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2000" dirty="0">
                <a:latin typeface="Avenir Book"/>
                <a:cs typeface="Calibri"/>
              </a:rPr>
              <a:t>High levels of compassion satisfaction identified – qualitative data show that staff find it challenging when they are unable to secure positive outcomes for patients (due to lack of resources, systemic challenges, organisational limitations)</a:t>
            </a:r>
          </a:p>
          <a:p>
            <a:pPr marL="285750" indent="-285750">
              <a:buFont typeface="Arial"/>
              <a:buChar char="•"/>
            </a:pP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89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5C1D-F877-F9F7-0BB9-10576EF57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Avenir Book" panose="02000503020000020003" pitchFamily="2" charset="0"/>
              </a:rPr>
              <a:t>Study 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3F9E3-A1D1-26EF-1C0E-F82FFFC44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venir Book" panose="02000503020000020003" pitchFamily="2" charset="0"/>
              </a:rPr>
              <a:t>What is the impact on staff of working in specialist homelessness/Inclusion Health Teams?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Burnout, stress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Job satisfaction</a:t>
            </a:r>
          </a:p>
          <a:p>
            <a:pPr lvl="2"/>
            <a:r>
              <a:rPr lang="en-US" sz="1800" dirty="0">
                <a:latin typeface="Avenir Book" panose="02000503020000020003" pitchFamily="2" charset="0"/>
              </a:rPr>
              <a:t>Desire to stay in the job</a:t>
            </a:r>
          </a:p>
          <a:p>
            <a:endParaRPr lang="en-US" sz="2400" dirty="0">
              <a:latin typeface="Avenir Book" panose="02000503020000020003" pitchFamily="2" charset="0"/>
            </a:endParaRPr>
          </a:p>
          <a:p>
            <a:r>
              <a:rPr lang="en-US" sz="2400" dirty="0">
                <a:latin typeface="Avenir Book" panose="02000503020000020003" pitchFamily="2" charset="0"/>
              </a:rPr>
              <a:t>What level and types of support are available for staff members in these contexts?</a:t>
            </a:r>
          </a:p>
          <a:p>
            <a:endParaRPr lang="en-US" sz="2400" dirty="0">
              <a:latin typeface="Avenir Book" panose="02000503020000020003" pitchFamily="2" charset="0"/>
            </a:endParaRPr>
          </a:p>
          <a:p>
            <a:r>
              <a:rPr lang="en-US" sz="2400" dirty="0">
                <a:latin typeface="Avenir Book" panose="02000503020000020003" pitchFamily="2" charset="0"/>
              </a:rPr>
              <a:t>What are the biggest challenges faced by staff members in these contexts?</a:t>
            </a:r>
          </a:p>
        </p:txBody>
      </p:sp>
    </p:spTree>
    <p:extLst>
      <p:ext uri="{BB962C8B-B14F-4D97-AF65-F5344CB8AC3E}">
        <p14:creationId xmlns:p14="http://schemas.microsoft.com/office/powerpoint/2010/main" val="129109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991C-8FB3-AE2C-6E47-37D84B123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922114"/>
          </a:xfrm>
        </p:spPr>
        <p:txBody>
          <a:bodyPr/>
          <a:lstStyle/>
          <a:p>
            <a:r>
              <a:rPr lang="en-US" u="sng" dirty="0">
                <a:latin typeface="Avenir Book" panose="02000503020000020003" pitchFamily="2" charset="0"/>
              </a:rPr>
              <a:t>Background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8DE91-0068-20AF-66AA-7C6D7C3A7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36504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65 total responses</a:t>
            </a: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/>
              </a:rPr>
              <a:t>28.6% Nurses, 22.2% GPs, 12.7% Housing Workers</a:t>
            </a:r>
            <a:endParaRPr lang="en-US" dirty="0">
              <a:latin typeface="Avenir Book" panose="02000503020000020003" pitchFamily="2" charset="0"/>
            </a:endParaRPr>
          </a:p>
          <a:p>
            <a:endParaRPr lang="en-US" dirty="0">
              <a:latin typeface="Avenir Book" panose="02000503020000020003" pitchFamily="2" charset="0"/>
            </a:endParaRPr>
          </a:p>
          <a:p>
            <a:r>
              <a:rPr lang="en-US" dirty="0">
                <a:latin typeface="Avenir Book" panose="02000503020000020003" pitchFamily="2" charset="0"/>
              </a:rPr>
              <a:t>30.2% working in IH for a year or less, 52.4% for 2 years or less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7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1EFA7-90AE-AB14-8334-8CD0DEC3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8253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venir Book" panose="02000503020000020003" pitchFamily="2" charset="0"/>
              </a:rPr>
              <a:t>Question 1: What is the impact on staff of working in specialist homelessness/Inclusion Health teams?</a:t>
            </a:r>
          </a:p>
        </p:txBody>
      </p:sp>
    </p:spTree>
    <p:extLst>
      <p:ext uri="{BB962C8B-B14F-4D97-AF65-F5344CB8AC3E}">
        <p14:creationId xmlns:p14="http://schemas.microsoft.com/office/powerpoint/2010/main" val="255419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52E30-27C0-2F6A-FEBC-8F873C49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Professional Quality of Life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CB83D-FF23-4A1D-F16B-BD12159B0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7244"/>
            <a:ext cx="8229600" cy="4536504"/>
          </a:xfrm>
        </p:spPr>
        <p:txBody>
          <a:bodyPr/>
          <a:lstStyle/>
          <a:p>
            <a:r>
              <a:rPr lang="en-US" sz="2400" b="1" dirty="0">
                <a:latin typeface="Avenir Book" panose="02000503020000020003" pitchFamily="2" charset="0"/>
              </a:rPr>
              <a:t>72.9% </a:t>
            </a:r>
            <a:r>
              <a:rPr lang="en-US" sz="2400" dirty="0">
                <a:latin typeface="Avenir Book" panose="02000503020000020003" pitchFamily="2" charset="0"/>
              </a:rPr>
              <a:t>at moderate risk of </a:t>
            </a:r>
            <a:r>
              <a:rPr lang="en-US" sz="2400" b="1" dirty="0">
                <a:latin typeface="Avenir Book" panose="02000503020000020003" pitchFamily="2" charset="0"/>
              </a:rPr>
              <a:t>Burnout (0% high)</a:t>
            </a:r>
          </a:p>
          <a:p>
            <a:r>
              <a:rPr lang="en-US" sz="2400" b="1" dirty="0">
                <a:latin typeface="Avenir Book" panose="02000503020000020003" pitchFamily="2" charset="0"/>
              </a:rPr>
              <a:t>61% </a:t>
            </a:r>
            <a:r>
              <a:rPr lang="en-US" sz="2400" dirty="0">
                <a:latin typeface="Avenir Book" panose="02000503020000020003" pitchFamily="2" charset="0"/>
              </a:rPr>
              <a:t>at moderate risk of </a:t>
            </a:r>
            <a:r>
              <a:rPr lang="en-US" sz="2400" b="1" dirty="0">
                <a:latin typeface="Avenir Book" panose="02000503020000020003" pitchFamily="2" charset="0"/>
              </a:rPr>
              <a:t>Secondary Traumatic Stress (0% high)</a:t>
            </a:r>
          </a:p>
          <a:p>
            <a:r>
              <a:rPr lang="en-US" sz="2400" b="1" dirty="0">
                <a:latin typeface="Avenir Book" panose="02000503020000020003" pitchFamily="2" charset="0"/>
              </a:rPr>
              <a:t>37.3% </a:t>
            </a:r>
            <a:r>
              <a:rPr lang="en-US" sz="2400" dirty="0">
                <a:latin typeface="Avenir Book" panose="02000503020000020003" pitchFamily="2" charset="0"/>
              </a:rPr>
              <a:t>high levels of </a:t>
            </a:r>
            <a:r>
              <a:rPr lang="en-US" sz="2400" b="1" dirty="0">
                <a:latin typeface="Avenir Book" panose="02000503020000020003" pitchFamily="2" charset="0"/>
              </a:rPr>
              <a:t>Compassion Satisfaction (0% low)</a:t>
            </a:r>
          </a:p>
          <a:p>
            <a:endParaRPr lang="en-US" sz="2400" dirty="0">
              <a:latin typeface="Avenir Book" panose="02000503020000020003" pitchFamily="2" charset="0"/>
            </a:endParaRPr>
          </a:p>
          <a:p>
            <a:r>
              <a:rPr lang="en-US" sz="2400" dirty="0">
                <a:latin typeface="Avenir Book" panose="02000503020000020003" pitchFamily="2" charset="0"/>
              </a:rPr>
              <a:t>Similar, but slightly elevated compared to other homelessness sector results</a:t>
            </a:r>
          </a:p>
          <a:p>
            <a:r>
              <a:rPr lang="en-US" sz="2400" dirty="0">
                <a:latin typeface="Avenir Book" panose="02000503020000020003" pitchFamily="2" charset="0"/>
              </a:rPr>
              <a:t>Higher than mainstream healthcare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4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5AD7DE-A077-6F55-DC31-141EE6E441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826080"/>
              </p:ext>
            </p:extLst>
          </p:nvPr>
        </p:nvGraphicFramePr>
        <p:xfrm>
          <a:off x="488092" y="2121029"/>
          <a:ext cx="8229598" cy="210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955">
                  <a:extLst>
                    <a:ext uri="{9D8B030D-6E8A-4147-A177-3AD203B41FA5}">
                      <a16:colId xmlns:a16="http://schemas.microsoft.com/office/drawing/2014/main" val="505759923"/>
                    </a:ext>
                  </a:extLst>
                </a:gridCol>
                <a:gridCol w="1565724">
                  <a:extLst>
                    <a:ext uri="{9D8B030D-6E8A-4147-A177-3AD203B41FA5}">
                      <a16:colId xmlns:a16="http://schemas.microsoft.com/office/drawing/2014/main" val="2819510284"/>
                    </a:ext>
                  </a:extLst>
                </a:gridCol>
                <a:gridCol w="1269764">
                  <a:extLst>
                    <a:ext uri="{9D8B030D-6E8A-4147-A177-3AD203B41FA5}">
                      <a16:colId xmlns:a16="http://schemas.microsoft.com/office/drawing/2014/main" val="3935223306"/>
                    </a:ext>
                  </a:extLst>
                </a:gridCol>
                <a:gridCol w="1957155">
                  <a:extLst>
                    <a:ext uri="{9D8B030D-6E8A-4147-A177-3AD203B41FA5}">
                      <a16:colId xmlns:a16="http://schemas.microsoft.com/office/drawing/2014/main" val="982466404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err="1">
                          <a:effectLst/>
                        </a:rPr>
                        <a:t>ProQOL</a:t>
                      </a:r>
                      <a:r>
                        <a:rPr lang="en-US" sz="2000" i="1" dirty="0">
                          <a:effectLst/>
                        </a:rPr>
                        <a:t> Mean Scores​</a:t>
                      </a:r>
                      <a:endParaRPr lang="en-US" b="1" i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BO​</a:t>
                      </a:r>
                      <a:endParaRPr lang="en-US" b="1" i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STS​</a:t>
                      </a:r>
                      <a:endParaRPr lang="en-US" b="1" i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CS​</a:t>
                      </a:r>
                      <a:endParaRPr lang="en-US" b="1" i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18419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McKinley et al (2020)​</a:t>
                      </a:r>
                      <a:endParaRPr lang="en-US" b="0" i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20​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11​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37​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4940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Lee et al (2021)​</a:t>
                      </a:r>
                      <a:endParaRPr lang="en-US" b="0" i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21.7​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20.4​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40.4​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132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i="1" dirty="0">
                          <a:effectLst/>
                        </a:rPr>
                        <a:t>Copeland &amp; Henry (2018)​</a:t>
                      </a:r>
                      <a:endParaRPr lang="en-US" b="0" i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20.5​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19.7​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dirty="0">
                          <a:effectLst/>
                        </a:rPr>
                        <a:t>39.7​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30086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1" i="1" u="none" dirty="0">
                          <a:solidFill>
                            <a:srgbClr val="FF0000"/>
                          </a:solidFill>
                          <a:effectLst/>
                        </a:rPr>
                        <a:t>Pathway ​</a:t>
                      </a:r>
                      <a:endParaRPr lang="en-US" b="1" i="1" u="none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1" u="none" dirty="0">
                          <a:solidFill>
                            <a:srgbClr val="FF0000"/>
                          </a:solidFill>
                          <a:effectLst/>
                        </a:rPr>
                        <a:t>25.4​</a:t>
                      </a:r>
                      <a:endParaRPr lang="en-US" b="1" i="0" u="none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1" u="none" dirty="0">
                          <a:solidFill>
                            <a:srgbClr val="FF0000"/>
                          </a:solidFill>
                          <a:effectLst/>
                        </a:rPr>
                        <a:t>24.6​</a:t>
                      </a:r>
                      <a:endParaRPr lang="en-US" b="1" i="0" u="none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2000" b="1" u="none" dirty="0">
                          <a:solidFill>
                            <a:srgbClr val="FF0000"/>
                          </a:solidFill>
                          <a:effectLst/>
                        </a:rPr>
                        <a:t>39​</a:t>
                      </a:r>
                      <a:endParaRPr lang="en-US" b="1" i="0" u="none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27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54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4EE84-41EE-DA06-849A-7675E7632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398"/>
            <a:ext cx="8229600" cy="922114"/>
          </a:xfrm>
        </p:spPr>
        <p:txBody>
          <a:bodyPr/>
          <a:lstStyle/>
          <a:p>
            <a:r>
              <a:rPr lang="en-US" dirty="0">
                <a:latin typeface="Avenir Book" panose="02000503020000020003" pitchFamily="2" charset="0"/>
              </a:rPr>
              <a:t>Staff Retention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813FB4-ACEF-494F-88AE-1FC6A68A8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953752"/>
              </p:ext>
            </p:extLst>
          </p:nvPr>
        </p:nvGraphicFramePr>
        <p:xfrm>
          <a:off x="457200" y="993284"/>
          <a:ext cx="8229600" cy="45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3654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3925F6-F78E-C549-982D-743D0C96A0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778259"/>
              </p:ext>
            </p:extLst>
          </p:nvPr>
        </p:nvGraphicFramePr>
        <p:xfrm>
          <a:off x="457200" y="685786"/>
          <a:ext cx="8229600" cy="4537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280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1703091-CFC2-F911-03D3-A8FFF98CAC7D}"/>
              </a:ext>
            </a:extLst>
          </p:cNvPr>
          <p:cNvSpPr txBox="1"/>
          <p:nvPr/>
        </p:nvSpPr>
        <p:spPr>
          <a:xfrm>
            <a:off x="1197142" y="2351782"/>
            <a:ext cx="674971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venir Book" panose="02000503020000020003" pitchFamily="2" charset="0"/>
              </a:rPr>
              <a:t>Question 2: What types of support are available for IH team members?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13655582"/>
      </p:ext>
    </p:extLst>
  </p:cSld>
  <p:clrMapOvr>
    <a:masterClrMapping/>
  </p:clrMapOvr>
</p:sld>
</file>

<file path=ppt/theme/theme1.xml><?xml version="1.0" encoding="utf-8"?>
<a:theme xmlns:a="http://schemas.openxmlformats.org/drawingml/2006/main" name="Pathway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8002</TotalTime>
  <Words>572</Words>
  <Application>Microsoft Office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Pathway Template</vt:lpstr>
      <vt:lpstr>Supporting frontline Inclusion Health staff – challenges and opportunities</vt:lpstr>
      <vt:lpstr>Study Aims</vt:lpstr>
      <vt:lpstr>Background Information</vt:lpstr>
      <vt:lpstr>Question 1: What is the impact on staff of working in specialist homelessness/Inclusion Health teams?</vt:lpstr>
      <vt:lpstr>Professional Quality of Life Scale</vt:lpstr>
      <vt:lpstr>PowerPoint Presentation</vt:lpstr>
      <vt:lpstr>Staff Retention</vt:lpstr>
      <vt:lpstr>PowerPoint Presentation</vt:lpstr>
      <vt:lpstr>PowerPoint Presentation</vt:lpstr>
      <vt:lpstr>Staff Support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dorney-smith</dc:creator>
  <cp:lastModifiedBy>Theo Jackson</cp:lastModifiedBy>
  <cp:revision>73</cp:revision>
  <dcterms:created xsi:type="dcterms:W3CDTF">2021-11-07T08:36:00Z</dcterms:created>
  <dcterms:modified xsi:type="dcterms:W3CDTF">2023-06-08T08:13:34Z</dcterms:modified>
</cp:coreProperties>
</file>