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" panose="020B0604020202020204" charset="0"/>
      <p:regular r:id="rId16"/>
    </p:embeddedFont>
    <p:embeddedFont>
      <p:font typeface="Canva Sans Bold" panose="020B0604020202020204" charset="0"/>
      <p:regular r:id="rId17"/>
    </p:embeddedFont>
    <p:embeddedFont>
      <p:font typeface="DM Sans" pitchFamily="2" charset="0"/>
      <p:regular r:id="rId18"/>
      <p:bold r:id="rId19"/>
      <p:italic r:id="rId20"/>
      <p:boldItalic r:id="rId21"/>
    </p:embeddedFont>
    <p:embeddedFont>
      <p:font typeface="DM Sans Bold" charset="0"/>
      <p:regular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  <p:embeddedFont>
      <p:font typeface="Source Sans Pro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9" autoAdjust="0"/>
    <p:restoredTop sz="94554" autoAdjust="0"/>
  </p:normalViewPr>
  <p:slideViewPr>
    <p:cSldViewPr>
      <p:cViewPr varScale="1">
        <p:scale>
          <a:sx n="39" d="100"/>
          <a:sy n="39" d="100"/>
        </p:scale>
        <p:origin x="12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842D5-ACD8-486F-A054-276728C44CF6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63-2726-41C2-948D-1992EA438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8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a.org.uk/advice-and-support/nhs-delivery-and-workforce/creating-a-healthy-workplace/moral-distress-in-the-nhs-and-other-organisations" TargetMode="External"/><Relationship Id="rId2" Type="http://schemas.openxmlformats.org/officeDocument/2006/relationships/hyperlink" Target="https://ew.com/article/2014/04/25/sophies-choice-bluray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searchgate.net/figure/Interplay-between-moral-injury-and-moral-distress_fig1_3484161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6611" y="1734986"/>
            <a:ext cx="14774777" cy="536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71"/>
              </a:lnSpc>
            </a:pPr>
            <a:r>
              <a:rPr lang="en-US" sz="12701">
                <a:solidFill>
                  <a:srgbClr val="FFFFFF"/>
                </a:solidFill>
                <a:latin typeface="Source Sans Pro Bold"/>
              </a:rPr>
              <a:t>Moral Injury and        Distress in   Inclusion Health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19868" y="7977523"/>
            <a:ext cx="1282304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Source Sans Pro"/>
              </a:rPr>
              <a:t>John Conolly, June 2023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4" r="24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501262" y="180195"/>
            <a:ext cx="15640584" cy="181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967"/>
              </a:lnSpc>
            </a:pPr>
            <a:r>
              <a:rPr lang="en-US" sz="12697">
                <a:solidFill>
                  <a:srgbClr val="FFFFFF"/>
                </a:solidFill>
                <a:latin typeface="Source Sans Pro Bold"/>
              </a:rPr>
              <a:t>Sophie’s Choice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4628" y="1338144"/>
            <a:ext cx="18514635" cy="277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5"/>
              </a:lnSpc>
            </a:pPr>
            <a:r>
              <a:rPr lang="en-US" sz="4339">
                <a:solidFill>
                  <a:srgbClr val="FFFFFF"/>
                </a:solidFill>
                <a:latin typeface="Canva Sans Bold"/>
              </a:rPr>
              <a:t>Scene:</a:t>
            </a:r>
            <a:r>
              <a:rPr lang="en-US" sz="4339">
                <a:solidFill>
                  <a:srgbClr val="FFFFFF"/>
                </a:solidFill>
                <a:latin typeface="Canva Sans"/>
              </a:rPr>
              <a:t> </a:t>
            </a:r>
          </a:p>
          <a:p>
            <a:pPr>
              <a:lnSpc>
                <a:spcPts val="4955"/>
              </a:lnSpc>
            </a:pPr>
            <a:r>
              <a:rPr lang="en-US" sz="3539">
                <a:solidFill>
                  <a:srgbClr val="FFFFFF"/>
                </a:solidFill>
                <a:latin typeface="Canva Sans"/>
              </a:rPr>
              <a:t>A frightened Polish mother stands in line for the German concentration camps, holding her young daughter while her young son huddles closely against her. </a:t>
            </a:r>
          </a:p>
          <a:p>
            <a:pPr algn="ctr">
              <a:lnSpc>
                <a:spcPts val="6075"/>
              </a:lnSpc>
            </a:pPr>
            <a:endParaRPr lang="en-US" sz="3539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07253" y="3781742"/>
            <a:ext cx="12580747" cy="4332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0578" lvl="1" indent="-295289">
              <a:lnSpc>
                <a:spcPts val="3829"/>
              </a:lnSpc>
              <a:buFont typeface="Arial"/>
              <a:buChar char="•"/>
            </a:pPr>
            <a:r>
              <a:rPr lang="en-US" sz="2735" dirty="0">
                <a:solidFill>
                  <a:srgbClr val="FFFFFF"/>
                </a:solidFill>
                <a:latin typeface="Canva Sans Bold"/>
              </a:rPr>
              <a:t>A rapacious Nazi officer makes some lurid remarks and then   </a:t>
            </a:r>
          </a:p>
          <a:p>
            <a:pPr>
              <a:lnSpc>
                <a:spcPts val="3829"/>
              </a:lnSpc>
            </a:pPr>
            <a:r>
              <a:rPr lang="en-US" sz="2735" dirty="0">
                <a:solidFill>
                  <a:srgbClr val="FFFFFF"/>
                </a:solidFill>
                <a:latin typeface="Canva Sans Bold"/>
              </a:rPr>
              <a:t>demands that Sophie choose which of her children will   survive. Only one. The other will die. </a:t>
            </a:r>
          </a:p>
          <a:p>
            <a:pPr>
              <a:lnSpc>
                <a:spcPts val="3829"/>
              </a:lnSpc>
            </a:pPr>
            <a:endParaRPr lang="en-US" sz="2735" dirty="0">
              <a:solidFill>
                <a:srgbClr val="FFFFFF"/>
              </a:solidFill>
              <a:latin typeface="Canva Sans Bold"/>
            </a:endParaRPr>
          </a:p>
          <a:p>
            <a:pPr marL="590578" lvl="1" indent="-295289">
              <a:lnSpc>
                <a:spcPts val="3829"/>
              </a:lnSpc>
              <a:buFont typeface="Arial"/>
              <a:buChar char="•"/>
            </a:pPr>
            <a:r>
              <a:rPr lang="en-US" sz="2735" dirty="0">
                <a:solidFill>
                  <a:srgbClr val="FFFFFF"/>
                </a:solidFill>
                <a:latin typeface="Canva Sans Bold"/>
              </a:rPr>
              <a:t>Sophie protests. She screams. And then… she decides (1).</a:t>
            </a:r>
          </a:p>
          <a:p>
            <a:pPr>
              <a:lnSpc>
                <a:spcPts val="3829"/>
              </a:lnSpc>
            </a:pPr>
            <a:endParaRPr lang="en-US" sz="2735" dirty="0">
              <a:solidFill>
                <a:srgbClr val="FFFFFF"/>
              </a:solidFill>
              <a:latin typeface="Canva Sans Bold"/>
            </a:endParaRPr>
          </a:p>
          <a:p>
            <a:pPr marL="590578" lvl="1" indent="-295289">
              <a:lnSpc>
                <a:spcPts val="3829"/>
              </a:lnSpc>
              <a:buFont typeface="Arial"/>
              <a:buChar char="•"/>
            </a:pPr>
            <a:r>
              <a:rPr lang="en-US" sz="2735" dirty="0">
                <a:solidFill>
                  <a:srgbClr val="FFFFFF"/>
                </a:solidFill>
                <a:latin typeface="Canva Sans Bold"/>
              </a:rPr>
              <a:t>The Novel and movie are about how she lives or fails to live with the consequences of that choice.</a:t>
            </a:r>
          </a:p>
          <a:p>
            <a:pPr>
              <a:lnSpc>
                <a:spcPts val="3689"/>
              </a:lnSpc>
            </a:pPr>
            <a:endParaRPr lang="en-US" sz="2735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09613" y="1978960"/>
            <a:ext cx="7549687" cy="6087657"/>
          </a:xfrm>
          <a:custGeom>
            <a:avLst/>
            <a:gdLst/>
            <a:ahLst/>
            <a:cxnLst/>
            <a:rect l="l" t="t" r="r" b="b"/>
            <a:pathLst>
              <a:path w="7549687" h="6087657">
                <a:moveTo>
                  <a:pt x="0" y="0"/>
                </a:moveTo>
                <a:lnTo>
                  <a:pt x="7549687" y="0"/>
                </a:lnTo>
                <a:lnTo>
                  <a:pt x="7549687" y="6087657"/>
                </a:lnTo>
                <a:lnTo>
                  <a:pt x="0" y="60876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5" r="-217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38971" y="1114425"/>
            <a:ext cx="6115050" cy="120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350"/>
              </a:lnSpc>
            </a:pPr>
            <a:r>
              <a:rPr lang="en-US" sz="8500">
                <a:solidFill>
                  <a:srgbClr val="456874"/>
                </a:solidFill>
                <a:latin typeface="Source Sans Pro Bold"/>
              </a:rPr>
              <a:t>Moral Injury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28129"/>
            <a:ext cx="611505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456874"/>
                </a:solidFill>
                <a:latin typeface="Source Sans Pro"/>
              </a:rPr>
              <a:t>Refers to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5107" y="3431100"/>
            <a:ext cx="7779990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456874"/>
                </a:solidFill>
                <a:latin typeface="Canva Sans Bold"/>
              </a:rPr>
              <a:t>guilt,</a:t>
            </a:r>
          </a:p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456874"/>
                </a:solidFill>
                <a:latin typeface="Canva Sans Bold"/>
              </a:rPr>
              <a:t>shame</a:t>
            </a:r>
          </a:p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456874"/>
                </a:solidFill>
                <a:latin typeface="Canva Sans Bold"/>
              </a:rPr>
              <a:t>contempt and anger </a:t>
            </a:r>
          </a:p>
          <a:p>
            <a:pPr algn="just">
              <a:lnSpc>
                <a:spcPts val="7279"/>
              </a:lnSpc>
            </a:pPr>
            <a:endParaRPr lang="en-US" sz="5199" dirty="0">
              <a:solidFill>
                <a:srgbClr val="456874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5107" y="7852727"/>
            <a:ext cx="16584193" cy="2571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4896" dirty="0">
                <a:solidFill>
                  <a:srgbClr val="456874"/>
                </a:solidFill>
                <a:latin typeface="Canva Sans Bold"/>
              </a:rPr>
              <a:t>that results from the </a:t>
            </a:r>
            <a:r>
              <a:rPr lang="en-US" sz="4896" dirty="0">
                <a:solidFill>
                  <a:srgbClr val="FF0000"/>
                </a:solidFill>
                <a:latin typeface="Canva Sans Bold"/>
              </a:rPr>
              <a:t>betrayal, violation </a:t>
            </a:r>
            <a:r>
              <a:rPr lang="en-US" sz="4896" dirty="0">
                <a:solidFill>
                  <a:srgbClr val="456874"/>
                </a:solidFill>
                <a:latin typeface="Canva Sans Bold"/>
              </a:rPr>
              <a:t>or </a:t>
            </a:r>
            <a:r>
              <a:rPr lang="en-US" sz="4896" dirty="0">
                <a:solidFill>
                  <a:srgbClr val="FF0000"/>
                </a:solidFill>
                <a:latin typeface="Canva Sans Bold"/>
              </a:rPr>
              <a:t>suppression</a:t>
            </a:r>
            <a:r>
              <a:rPr lang="en-US" sz="4896" dirty="0">
                <a:solidFill>
                  <a:srgbClr val="456874"/>
                </a:solidFill>
                <a:latin typeface="Canva Sans Bold"/>
              </a:rPr>
              <a:t> of deeply held or </a:t>
            </a:r>
            <a:r>
              <a:rPr lang="en-US" sz="4896" dirty="0">
                <a:solidFill>
                  <a:srgbClr val="0070C0"/>
                </a:solidFill>
                <a:latin typeface="Canva Sans Bold"/>
              </a:rPr>
              <a:t>shared moral values </a:t>
            </a:r>
            <a:r>
              <a:rPr lang="en-US" sz="4896" dirty="0">
                <a:solidFill>
                  <a:srgbClr val="456874"/>
                </a:solidFill>
                <a:latin typeface="Canva Sans Bold"/>
              </a:rPr>
              <a:t>(2)</a:t>
            </a:r>
          </a:p>
          <a:p>
            <a:pPr algn="ctr">
              <a:lnSpc>
                <a:spcPts val="6854"/>
              </a:lnSpc>
            </a:pPr>
            <a:endParaRPr lang="en-US" sz="4896" dirty="0">
              <a:solidFill>
                <a:srgbClr val="456874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924206"/>
            <a:ext cx="8077200" cy="5289841"/>
          </a:xfrm>
          <a:custGeom>
            <a:avLst/>
            <a:gdLst/>
            <a:ahLst/>
            <a:cxnLst/>
            <a:rect l="l" t="t" r="r" b="b"/>
            <a:pathLst>
              <a:path w="7053121" h="5289841">
                <a:moveTo>
                  <a:pt x="0" y="0"/>
                </a:moveTo>
                <a:lnTo>
                  <a:pt x="7053121" y="0"/>
                </a:lnTo>
                <a:lnTo>
                  <a:pt x="7053121" y="5289841"/>
                </a:lnTo>
                <a:lnTo>
                  <a:pt x="0" y="5289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67120" y="1762125"/>
            <a:ext cx="4946351" cy="120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350"/>
              </a:lnSpc>
            </a:pPr>
            <a:r>
              <a:rPr lang="en-US" sz="8500">
                <a:solidFill>
                  <a:srgbClr val="FFFFFF"/>
                </a:solidFill>
                <a:latin typeface="Source Sans Pro Bold"/>
              </a:rPr>
              <a:t>Not PTSD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51872" y="2427467"/>
            <a:ext cx="8519653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1"/>
              </a:lnSpc>
            </a:pPr>
            <a:r>
              <a:rPr lang="en-US" sz="4446" dirty="0">
                <a:solidFill>
                  <a:srgbClr val="FFFFFF"/>
                </a:solidFill>
                <a:latin typeface="Source Sans Pro Bold"/>
              </a:rPr>
              <a:t>the body and mind's adaptation to situations of extreme </a:t>
            </a:r>
            <a:r>
              <a:rPr lang="en-US" sz="4446" dirty="0">
                <a:solidFill>
                  <a:srgbClr val="FF0000"/>
                </a:solidFill>
                <a:latin typeface="Source Sans Pro Bold"/>
              </a:rPr>
              <a:t>fear </a:t>
            </a:r>
            <a:r>
              <a:rPr lang="en-US" sz="4446" dirty="0">
                <a:solidFill>
                  <a:srgbClr val="FFFFFF"/>
                </a:solidFill>
                <a:latin typeface="Source Sans Pro Bold"/>
              </a:rPr>
              <a:t>and </a:t>
            </a:r>
            <a:r>
              <a:rPr lang="en-US" sz="4446" dirty="0">
                <a:solidFill>
                  <a:srgbClr val="FF0000"/>
                </a:solidFill>
                <a:latin typeface="Source Sans Pro Bold"/>
              </a:rPr>
              <a:t>stress</a:t>
            </a:r>
            <a:r>
              <a:rPr lang="en-US" sz="4446" dirty="0">
                <a:solidFill>
                  <a:srgbClr val="FFFFFF"/>
                </a:solidFill>
                <a:latin typeface="Source Sans Pro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39647" y="7146925"/>
            <a:ext cx="9121132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9"/>
              </a:lnSpc>
            </a:pPr>
            <a:r>
              <a:rPr lang="en-US" sz="4244" dirty="0">
                <a:solidFill>
                  <a:srgbClr val="FFFFFF"/>
                </a:solidFill>
                <a:latin typeface="Source Sans Pro Bold"/>
              </a:rPr>
              <a:t>our leaders, governments and institutions to act in just and morally "good" ways (2).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71235" y="408334"/>
            <a:ext cx="9280927" cy="1971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1047" lvl="1" indent="-405523">
              <a:lnSpc>
                <a:spcPts val="5259"/>
              </a:lnSpc>
              <a:buFont typeface="Arial"/>
              <a:buChar char="•"/>
            </a:pPr>
            <a:r>
              <a:rPr lang="en-US" sz="3756">
                <a:solidFill>
                  <a:srgbClr val="456874"/>
                </a:solidFill>
                <a:latin typeface="Canva Sans Bold"/>
              </a:rPr>
              <a:t>It is distinct from post-traumatic stress disorder (PTSD), which entails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71235" y="5037456"/>
            <a:ext cx="9589545" cy="196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0634" lvl="1" indent="-405317">
              <a:lnSpc>
                <a:spcPts val="5256"/>
              </a:lnSpc>
              <a:buFont typeface="Arial"/>
              <a:buChar char="•"/>
            </a:pPr>
            <a:r>
              <a:rPr lang="en-US" sz="3754" dirty="0">
                <a:solidFill>
                  <a:srgbClr val="C00000"/>
                </a:solidFill>
                <a:latin typeface="Canva Sans Bold"/>
              </a:rPr>
              <a:t>Moral Injury </a:t>
            </a:r>
            <a:r>
              <a:rPr lang="en-US" sz="3754" dirty="0">
                <a:solidFill>
                  <a:srgbClr val="456874"/>
                </a:solidFill>
                <a:latin typeface="Canva Sans Bold"/>
              </a:rPr>
              <a:t>involves a profound sense of    broken trust in ourselves,</a:t>
            </a:r>
          </a:p>
          <a:p>
            <a:pPr algn="ctr">
              <a:lnSpc>
                <a:spcPts val="5132"/>
              </a:lnSpc>
            </a:pPr>
            <a:endParaRPr lang="en-US" sz="3754" dirty="0">
              <a:solidFill>
                <a:srgbClr val="456874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115628">
            <a:off x="13294232" y="881196"/>
            <a:ext cx="3409903" cy="3409515"/>
            <a:chOff x="0" y="0"/>
            <a:chExt cx="6350013" cy="6349289"/>
          </a:xfrm>
        </p:grpSpPr>
        <p:sp>
          <p:nvSpPr>
            <p:cNvPr id="3" name="Freeform 3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2"/>
              <a:stretch>
                <a:fillRect l="-38978" r="-38978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281986" y="1757127"/>
            <a:ext cx="11425995" cy="831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8756" lvl="1" indent="-349378">
              <a:lnSpc>
                <a:spcPts val="3560"/>
              </a:lnSpc>
              <a:buFont typeface="Arial"/>
              <a:buChar char="•"/>
            </a:pPr>
            <a:r>
              <a:rPr lang="en-US" sz="3236" dirty="0">
                <a:solidFill>
                  <a:srgbClr val="FF0000"/>
                </a:solidFill>
                <a:latin typeface="DM Sans"/>
              </a:rPr>
              <a:t>Moral Injury 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has also been observed in </a:t>
            </a:r>
            <a:r>
              <a:rPr lang="en-US" sz="3236" dirty="0">
                <a:solidFill>
                  <a:srgbClr val="00B0F0"/>
                </a:solidFill>
                <a:latin typeface="DM Sans"/>
              </a:rPr>
              <a:t>healthcare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 workers over the course of the</a:t>
            </a:r>
            <a:r>
              <a:rPr lang="en-US" sz="3236" b="1" dirty="0">
                <a:solidFill>
                  <a:srgbClr val="000000"/>
                </a:solidFill>
                <a:latin typeface="DM Sans"/>
              </a:rPr>
              <a:t> COVID-19 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pandemic. With a </a:t>
            </a:r>
            <a:r>
              <a:rPr lang="en-US" sz="3236" b="1" dirty="0">
                <a:solidFill>
                  <a:srgbClr val="000000"/>
                </a:solidFill>
                <a:latin typeface="DM Sans"/>
              </a:rPr>
              <a:t>profound duty to care for others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3236" dirty="0">
                <a:solidFill>
                  <a:srgbClr val="00B0F0"/>
                </a:solidFill>
                <a:latin typeface="DM Sans"/>
              </a:rPr>
              <a:t>healthcare 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workers often hold a </a:t>
            </a:r>
            <a:r>
              <a:rPr lang="en-US" sz="3236" b="1" dirty="0">
                <a:solidFill>
                  <a:srgbClr val="0070C0"/>
                </a:solidFill>
                <a:latin typeface="DM Sans"/>
              </a:rPr>
              <a:t>deep sense of moral responsibility 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for the lives of their patients. </a:t>
            </a:r>
          </a:p>
          <a:p>
            <a:pPr>
              <a:lnSpc>
                <a:spcPts val="3560"/>
              </a:lnSpc>
            </a:pPr>
            <a:endParaRPr lang="en-US" sz="3236" dirty="0">
              <a:solidFill>
                <a:srgbClr val="000000"/>
              </a:solidFill>
              <a:latin typeface="DM Sans"/>
            </a:endParaRPr>
          </a:p>
          <a:p>
            <a:pPr marL="698756" lvl="1" indent="-349378">
              <a:lnSpc>
                <a:spcPts val="3560"/>
              </a:lnSpc>
              <a:buFont typeface="Arial"/>
              <a:buChar char="•"/>
            </a:pPr>
            <a:r>
              <a:rPr lang="en-US" sz="3236" dirty="0">
                <a:solidFill>
                  <a:srgbClr val="000000"/>
                </a:solidFill>
                <a:latin typeface="DM Sans"/>
              </a:rPr>
              <a:t>It is difficult enough when faced with constant </a:t>
            </a:r>
            <a:r>
              <a:rPr lang="en-US" sz="3236" b="1" dirty="0">
                <a:solidFill>
                  <a:srgbClr val="000000"/>
                </a:solidFill>
                <a:latin typeface="DM Sans"/>
              </a:rPr>
              <a:t>‘negative outcomes’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 in life and death situations, yet many doctors, nurses and carers also </a:t>
            </a:r>
            <a:r>
              <a:rPr lang="en-US" sz="3236" dirty="0">
                <a:solidFill>
                  <a:srgbClr val="C00000"/>
                </a:solidFill>
                <a:latin typeface="DM Sans"/>
              </a:rPr>
              <a:t>struggled 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with </a:t>
            </a:r>
            <a:r>
              <a:rPr lang="en-US" sz="3236" dirty="0">
                <a:solidFill>
                  <a:srgbClr val="C00000"/>
                </a:solidFill>
                <a:latin typeface="DM Sans"/>
              </a:rPr>
              <a:t>inadequate resources 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due to </a:t>
            </a:r>
            <a:r>
              <a:rPr lang="en-US" sz="3236" dirty="0">
                <a:solidFill>
                  <a:srgbClr val="7030A0"/>
                </a:solidFill>
                <a:latin typeface="DM Sans"/>
              </a:rPr>
              <a:t>structural problems 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in the </a:t>
            </a:r>
            <a:r>
              <a:rPr lang="en-US" sz="3236" dirty="0">
                <a:solidFill>
                  <a:srgbClr val="00B0F0"/>
                </a:solidFill>
                <a:latin typeface="DM Sans"/>
              </a:rPr>
              <a:t>NHS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3236" dirty="0">
                <a:solidFill>
                  <a:srgbClr val="7030A0"/>
                </a:solidFill>
                <a:latin typeface="DM Sans"/>
              </a:rPr>
              <a:t>political calculation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 and fundamental </a:t>
            </a:r>
            <a:r>
              <a:rPr lang="en-US" sz="3236" dirty="0">
                <a:solidFill>
                  <a:srgbClr val="7030A0"/>
                </a:solidFill>
                <a:latin typeface="DM Sans"/>
              </a:rPr>
              <a:t>misunderstandings 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of the situation by </a:t>
            </a:r>
            <a:r>
              <a:rPr lang="en-US" sz="3236" b="1" dirty="0">
                <a:solidFill>
                  <a:srgbClr val="000000"/>
                </a:solidFill>
                <a:latin typeface="DM Sans"/>
              </a:rPr>
              <a:t>governmental officials. </a:t>
            </a:r>
          </a:p>
          <a:p>
            <a:pPr>
              <a:lnSpc>
                <a:spcPts val="3560"/>
              </a:lnSpc>
            </a:pPr>
            <a:endParaRPr lang="en-US" sz="3236" dirty="0">
              <a:solidFill>
                <a:srgbClr val="000000"/>
              </a:solidFill>
              <a:latin typeface="DM Sans"/>
            </a:endParaRPr>
          </a:p>
          <a:p>
            <a:pPr marL="698756" lvl="1" indent="-349378">
              <a:lnSpc>
                <a:spcPts val="3560"/>
              </a:lnSpc>
              <a:buFont typeface="Arial"/>
              <a:buChar char="•"/>
            </a:pPr>
            <a:r>
              <a:rPr lang="en-US" sz="3236" dirty="0">
                <a:solidFill>
                  <a:srgbClr val="000000"/>
                </a:solidFill>
                <a:latin typeface="DM Sans"/>
              </a:rPr>
              <a:t>In these ways, many may experience what has been described as “</a:t>
            </a:r>
            <a:r>
              <a:rPr lang="en-US" sz="3236" dirty="0">
                <a:solidFill>
                  <a:srgbClr val="FF0000"/>
                </a:solidFill>
                <a:latin typeface="DM Sans"/>
              </a:rPr>
              <a:t>the betrayal of </a:t>
            </a:r>
            <a:r>
              <a:rPr lang="en-US" sz="3236" dirty="0">
                <a:solidFill>
                  <a:srgbClr val="0070C0"/>
                </a:solidFill>
                <a:latin typeface="DM Sans"/>
              </a:rPr>
              <a:t>what’s right</a:t>
            </a:r>
            <a:r>
              <a:rPr lang="en-US" sz="3236" dirty="0">
                <a:solidFill>
                  <a:srgbClr val="FF0000"/>
                </a:solidFill>
                <a:latin typeface="DM Sans"/>
              </a:rPr>
              <a:t> by a person in a position of authority in a high-stakes situation” at institutional levels </a:t>
            </a:r>
            <a:r>
              <a:rPr lang="en-US" sz="3236" dirty="0">
                <a:solidFill>
                  <a:srgbClr val="000000"/>
                </a:solidFill>
                <a:latin typeface="DM Sans"/>
              </a:rPr>
              <a:t>(2).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579522" y="6715419"/>
            <a:ext cx="5563125" cy="3129219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3338" b="-3338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644484" y="297174"/>
            <a:ext cx="8259928" cy="73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10"/>
              </a:lnSpc>
              <a:spcBef>
                <a:spcPct val="0"/>
              </a:spcBef>
            </a:pPr>
            <a:r>
              <a:rPr lang="en-US" sz="5100">
                <a:solidFill>
                  <a:srgbClr val="456874"/>
                </a:solidFill>
                <a:latin typeface="DM Sans Bold"/>
              </a:rPr>
              <a:t>Moral injury in Healthcare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88815" y="5138086"/>
            <a:ext cx="5853831" cy="130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5"/>
              </a:lnSpc>
              <a:spcBef>
                <a:spcPct val="0"/>
              </a:spcBef>
            </a:pPr>
            <a:r>
              <a:rPr lang="en-US" sz="2377" dirty="0">
                <a:solidFill>
                  <a:srgbClr val="000000"/>
                </a:solidFill>
                <a:latin typeface="Source Sans Pro Bold"/>
              </a:rPr>
              <a:t>NHS staff are suffering from ‘moral injury’, a distress usually associated with war zones</a:t>
            </a:r>
          </a:p>
          <a:p>
            <a:pPr>
              <a:lnSpc>
                <a:spcPts val="2615"/>
              </a:lnSpc>
              <a:spcBef>
                <a:spcPct val="0"/>
              </a:spcBef>
            </a:pPr>
            <a:r>
              <a:rPr lang="en-US" sz="2377" dirty="0">
                <a:solidFill>
                  <a:srgbClr val="000000"/>
                </a:solidFill>
                <a:latin typeface="Source Sans Pro Bold"/>
              </a:rPr>
              <a:t>Guardian; Mon 12 Apr 2021</a:t>
            </a:r>
          </a:p>
          <a:p>
            <a:pPr>
              <a:lnSpc>
                <a:spcPts val="2615"/>
              </a:lnSpc>
              <a:spcBef>
                <a:spcPct val="0"/>
              </a:spcBef>
            </a:pPr>
            <a:r>
              <a:rPr lang="en-US" sz="2377" dirty="0">
                <a:solidFill>
                  <a:srgbClr val="000000"/>
                </a:solidFill>
                <a:latin typeface="Source Sans Pro Bold"/>
              </a:rPr>
              <a:t>Mariam Alexander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91985"/>
            <a:ext cx="15397399" cy="73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10"/>
              </a:lnSpc>
              <a:spcBef>
                <a:spcPct val="0"/>
              </a:spcBef>
            </a:pPr>
            <a:r>
              <a:rPr lang="en-US" sz="5100" u="none">
                <a:solidFill>
                  <a:srgbClr val="456874"/>
                </a:solidFill>
                <a:latin typeface="DM Sans Bold"/>
              </a:rPr>
              <a:t>Moral distress in the NHS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910948" y="-235992"/>
            <a:ext cx="5377052" cy="3697417"/>
            <a:chOff x="0" y="0"/>
            <a:chExt cx="6159500" cy="42354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59500" cy="4235450"/>
            </a:xfrm>
            <a:custGeom>
              <a:avLst/>
              <a:gdLst/>
              <a:ahLst/>
              <a:cxnLst/>
              <a:rect l="l" t="t" r="r" b="b"/>
              <a:pathLst>
                <a:path w="6159500" h="423545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2"/>
              <a:stretch>
                <a:fillRect l="-11395" r="-11395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910948" y="3239471"/>
            <a:ext cx="5537955" cy="3808058"/>
            <a:chOff x="0" y="0"/>
            <a:chExt cx="6159500" cy="42354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59500" cy="4235450"/>
            </a:xfrm>
            <a:custGeom>
              <a:avLst/>
              <a:gdLst/>
              <a:ahLst/>
              <a:cxnLst/>
              <a:rect l="l" t="t" r="r" b="b"/>
              <a:pathLst>
                <a:path w="6159500" h="423545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3"/>
              <a:stretch>
                <a:fillRect l="-11395" r="-11395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910948" y="6805680"/>
            <a:ext cx="5377052" cy="3697417"/>
            <a:chOff x="0" y="0"/>
            <a:chExt cx="6159500" cy="4235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59500" cy="4235450"/>
            </a:xfrm>
            <a:custGeom>
              <a:avLst/>
              <a:gdLst/>
              <a:ahLst/>
              <a:cxnLst/>
              <a:rect l="l" t="t" r="r" b="b"/>
              <a:pathLst>
                <a:path w="6159500" h="423545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4"/>
              <a:stretch>
                <a:fillRect l="-1666" r="-166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75057" y="2135509"/>
            <a:ext cx="1074651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0594" lvl="1" indent="-415297">
              <a:lnSpc>
                <a:spcPts val="4424"/>
              </a:lnSpc>
              <a:buFont typeface="Arial"/>
              <a:buChar char="•"/>
            </a:pPr>
            <a:r>
              <a:rPr lang="en-US" sz="3847" dirty="0">
                <a:solidFill>
                  <a:srgbClr val="000000"/>
                </a:solidFill>
                <a:latin typeface="DM Sans"/>
              </a:rPr>
              <a:t>The </a:t>
            </a:r>
            <a:r>
              <a:rPr lang="en-US" sz="3847" b="1" dirty="0">
                <a:solidFill>
                  <a:srgbClr val="000000"/>
                </a:solidFill>
                <a:latin typeface="DM Sans"/>
              </a:rPr>
              <a:t>impact</a:t>
            </a:r>
            <a:r>
              <a:rPr lang="en-US" sz="3847" dirty="0">
                <a:solidFill>
                  <a:srgbClr val="000000"/>
                </a:solidFill>
                <a:latin typeface="DM Sans"/>
              </a:rPr>
              <a:t> on doctors’ health from moral distress [unease and burnout a long-term precursor to] </a:t>
            </a:r>
            <a:r>
              <a:rPr lang="en-US" sz="3847" dirty="0">
                <a:solidFill>
                  <a:srgbClr val="FF0000"/>
                </a:solidFill>
                <a:latin typeface="DM Sans"/>
              </a:rPr>
              <a:t>moral injury </a:t>
            </a:r>
            <a:r>
              <a:rPr lang="en-US" sz="3847" dirty="0">
                <a:solidFill>
                  <a:srgbClr val="000000"/>
                </a:solidFill>
                <a:latin typeface="DM Sans"/>
              </a:rPr>
              <a:t>can be significant, being linked to severe mental health conditions such as </a:t>
            </a:r>
            <a:r>
              <a:rPr lang="en-US" sz="3847" dirty="0">
                <a:solidFill>
                  <a:srgbClr val="7030A0"/>
                </a:solidFill>
                <a:latin typeface="DM Sans"/>
              </a:rPr>
              <a:t>depression</a:t>
            </a:r>
            <a:r>
              <a:rPr lang="en-US" sz="3847" dirty="0">
                <a:solidFill>
                  <a:srgbClr val="000000"/>
                </a:solidFill>
                <a:latin typeface="DM Sans"/>
              </a:rPr>
              <a:t> and </a:t>
            </a:r>
            <a:r>
              <a:rPr lang="en-US" sz="3847" dirty="0">
                <a:solidFill>
                  <a:srgbClr val="7030A0"/>
                </a:solidFill>
                <a:latin typeface="DM Sans"/>
              </a:rPr>
              <a:t>PTSD [like symptoms].</a:t>
            </a:r>
          </a:p>
          <a:p>
            <a:pPr>
              <a:lnSpc>
                <a:spcPts val="4424"/>
              </a:lnSpc>
            </a:pPr>
            <a:endParaRPr lang="en-US" sz="3847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5057" y="6355210"/>
            <a:ext cx="10376928" cy="341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4830" lvl="1" indent="-417415">
              <a:lnSpc>
                <a:spcPts val="4253"/>
              </a:lnSpc>
              <a:buFont typeface="Arial"/>
              <a:buChar char="•"/>
            </a:pPr>
            <a:r>
              <a:rPr lang="en-US" sz="3866" dirty="0">
                <a:solidFill>
                  <a:srgbClr val="000000"/>
                </a:solidFill>
                <a:latin typeface="DM Sans"/>
              </a:rPr>
              <a:t>This is a result of the institutional and resource constraints healthcare staff face, meaning they often </a:t>
            </a:r>
            <a:r>
              <a:rPr lang="en-US" sz="3866" dirty="0">
                <a:solidFill>
                  <a:srgbClr val="00B050"/>
                </a:solidFill>
                <a:latin typeface="DM Sans"/>
              </a:rPr>
              <a:t>cannot provide the high level of care they want and expect to be able to deliver</a:t>
            </a:r>
            <a:r>
              <a:rPr lang="en-US" sz="3866" dirty="0">
                <a:solidFill>
                  <a:srgbClr val="000000"/>
                </a:solidFill>
                <a:latin typeface="DM Sans"/>
              </a:rPr>
              <a:t> (3).</a:t>
            </a:r>
          </a:p>
          <a:p>
            <a:pPr algn="ctr">
              <a:lnSpc>
                <a:spcPts val="5413"/>
              </a:lnSpc>
            </a:pPr>
            <a:endParaRPr lang="en-US" sz="3866" dirty="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4901" y="419100"/>
            <a:ext cx="17858199" cy="9601200"/>
          </a:xfrm>
          <a:custGeom>
            <a:avLst/>
            <a:gdLst/>
            <a:ahLst/>
            <a:cxnLst/>
            <a:rect l="l" t="t" r="r" b="b"/>
            <a:pathLst>
              <a:path w="17858199" h="7330653">
                <a:moveTo>
                  <a:pt x="0" y="0"/>
                </a:moveTo>
                <a:lnTo>
                  <a:pt x="17858198" y="0"/>
                </a:lnTo>
                <a:lnTo>
                  <a:pt x="17858198" y="7330652"/>
                </a:lnTo>
                <a:lnTo>
                  <a:pt x="0" y="7330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9" t="-3669" b="-3669"/>
            </a:stretch>
          </a:blipFill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A8976-E874-DE48-EB26-2177A271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(4)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7705"/>
            <a:ext cx="18288000" cy="7009295"/>
            <a:chOff x="0" y="0"/>
            <a:chExt cx="4816593" cy="184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46069"/>
            </a:xfrm>
            <a:custGeom>
              <a:avLst/>
              <a:gdLst/>
              <a:ahLst/>
              <a:cxnLst/>
              <a:rect l="l" t="t" r="r" b="b"/>
              <a:pathLst>
                <a:path w="4816592" h="1846069">
                  <a:moveTo>
                    <a:pt x="0" y="0"/>
                  </a:moveTo>
                  <a:lnTo>
                    <a:pt x="4816592" y="0"/>
                  </a:lnTo>
                  <a:lnTo>
                    <a:pt x="4816592" y="1846069"/>
                  </a:lnTo>
                  <a:lnTo>
                    <a:pt x="0" y="1846069"/>
                  </a:lnTo>
                  <a:close/>
                </a:path>
              </a:pathLst>
            </a:custGeom>
            <a:solidFill>
              <a:srgbClr val="A0C6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0027" y="565925"/>
            <a:ext cx="17427947" cy="211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76"/>
              </a:lnSpc>
            </a:pPr>
            <a:r>
              <a:rPr lang="en-US" sz="7524">
                <a:solidFill>
                  <a:srgbClr val="456874"/>
                </a:solidFill>
                <a:latin typeface="Source Sans Pro Bold"/>
              </a:rPr>
              <a:t>Moral Distress (MD) and Moral Injury (MI) in Inclusion Health Especially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003" y="4059042"/>
            <a:ext cx="3863116" cy="524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>
              <a:lnSpc>
                <a:spcPts val="417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Source Sans Pro Bold"/>
              </a:rPr>
              <a:t>life and death situations</a:t>
            </a:r>
          </a:p>
          <a:p>
            <a:pPr>
              <a:lnSpc>
                <a:spcPts val="4179"/>
              </a:lnSpc>
            </a:pPr>
            <a:endParaRPr lang="en-US" sz="3799">
              <a:solidFill>
                <a:srgbClr val="FFFFFF"/>
              </a:solidFill>
              <a:latin typeface="Source Sans Pro Bold"/>
            </a:endParaRPr>
          </a:p>
          <a:p>
            <a:pPr marL="820417" lvl="1" indent="-410209">
              <a:lnSpc>
                <a:spcPts val="4179"/>
              </a:lnSpc>
              <a:buFont typeface="Arial"/>
              <a:buChar char="•"/>
            </a:pPr>
            <a:r>
              <a:rPr lang="en-US" sz="3799">
                <a:solidFill>
                  <a:srgbClr val="456874"/>
                </a:solidFill>
                <a:latin typeface="Source Sans Pro Bold"/>
              </a:rPr>
              <a:t>inadequate resources</a:t>
            </a:r>
          </a:p>
          <a:p>
            <a:pPr>
              <a:lnSpc>
                <a:spcPts val="4179"/>
              </a:lnSpc>
            </a:pPr>
            <a:endParaRPr lang="en-US" sz="3799">
              <a:solidFill>
                <a:srgbClr val="456874"/>
              </a:solidFill>
              <a:latin typeface="Source Sans Pro Bold"/>
            </a:endParaRPr>
          </a:p>
          <a:p>
            <a:pPr marL="820417" lvl="1" indent="-410209">
              <a:lnSpc>
                <a:spcPts val="417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Source Sans Pro Bold"/>
              </a:rPr>
              <a:t>Multiple complex needs </a:t>
            </a:r>
          </a:p>
          <a:p>
            <a:pPr marL="0" lvl="0" indent="0" algn="l">
              <a:lnSpc>
                <a:spcPts val="4179"/>
              </a:lnSpc>
            </a:pPr>
            <a:endParaRPr lang="en-US" sz="3799">
              <a:solidFill>
                <a:srgbClr val="FFFFFF"/>
              </a:solidFill>
              <a:latin typeface="Source Sans Pr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36119" y="3783452"/>
            <a:ext cx="6232319" cy="682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>
              <a:lnSpc>
                <a:spcPts val="4179"/>
              </a:lnSpc>
              <a:buFont typeface="Arial"/>
              <a:buChar char="•"/>
            </a:pPr>
            <a:r>
              <a:rPr lang="en-US" sz="3799">
                <a:solidFill>
                  <a:srgbClr val="456874"/>
                </a:solidFill>
                <a:latin typeface="Source Sans Pro Bold"/>
              </a:rPr>
              <a:t>Fragmented service delivery and budgets</a:t>
            </a:r>
          </a:p>
          <a:p>
            <a:pPr>
              <a:lnSpc>
                <a:spcPts val="4179"/>
              </a:lnSpc>
            </a:pPr>
            <a:endParaRPr lang="en-US" sz="3799">
              <a:solidFill>
                <a:srgbClr val="456874"/>
              </a:solidFill>
              <a:latin typeface="Source Sans Pro Bold"/>
            </a:endParaRPr>
          </a:p>
          <a:p>
            <a:pPr marL="820417" lvl="1" indent="-410209">
              <a:lnSpc>
                <a:spcPts val="417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Source Sans Pro Bold"/>
              </a:rPr>
              <a:t>Fundamental misunderstandings between different parts of Health System</a:t>
            </a:r>
          </a:p>
          <a:p>
            <a:pPr>
              <a:lnSpc>
                <a:spcPts val="4179"/>
              </a:lnSpc>
            </a:pPr>
            <a:endParaRPr lang="en-US" sz="3799">
              <a:solidFill>
                <a:srgbClr val="FFFFFF"/>
              </a:solidFill>
              <a:latin typeface="Source Sans Pro Bold"/>
            </a:endParaRPr>
          </a:p>
          <a:p>
            <a:pPr marL="820417" lvl="1" indent="-410209">
              <a:lnSpc>
                <a:spcPts val="4179"/>
              </a:lnSpc>
              <a:buFont typeface="Arial"/>
              <a:buChar char="•"/>
            </a:pPr>
            <a:r>
              <a:rPr lang="en-US" sz="3799">
                <a:solidFill>
                  <a:srgbClr val="456874"/>
                </a:solidFill>
                <a:latin typeface="Source Sans Pro Bold"/>
              </a:rPr>
              <a:t>Fundamental misunderstandings between different Health Professionals</a:t>
            </a:r>
          </a:p>
          <a:p>
            <a:pPr marL="0" lvl="0" indent="0" algn="l">
              <a:lnSpc>
                <a:spcPts val="4179"/>
              </a:lnSpc>
            </a:pPr>
            <a:endParaRPr lang="en-US" sz="3799">
              <a:solidFill>
                <a:srgbClr val="456874"/>
              </a:solidFill>
              <a:latin typeface="Source Sans Pr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66036" y="4009390"/>
            <a:ext cx="6334521" cy="524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>
              <a:lnSpc>
                <a:spcPts val="4179"/>
              </a:lnSpc>
              <a:buFont typeface="Arial"/>
              <a:buChar char="•"/>
            </a:pPr>
            <a:r>
              <a:rPr lang="en-US" sz="3799">
                <a:solidFill>
                  <a:srgbClr val="456874"/>
                </a:solidFill>
                <a:latin typeface="Source Sans Pro Bold"/>
              </a:rPr>
              <a:t>Health system in Crisis</a:t>
            </a:r>
          </a:p>
          <a:p>
            <a:pPr>
              <a:lnSpc>
                <a:spcPts val="4179"/>
              </a:lnSpc>
            </a:pPr>
            <a:endParaRPr lang="en-US" sz="3799">
              <a:solidFill>
                <a:srgbClr val="456874"/>
              </a:solidFill>
              <a:latin typeface="Source Sans Pro Bold"/>
            </a:endParaRPr>
          </a:p>
          <a:p>
            <a:pPr marL="820417" lvl="1" indent="-410209">
              <a:lnSpc>
                <a:spcPts val="417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Source Sans Pro Bold"/>
              </a:rPr>
              <a:t>Stigma</a:t>
            </a:r>
          </a:p>
          <a:p>
            <a:pPr>
              <a:lnSpc>
                <a:spcPts val="4179"/>
              </a:lnSpc>
            </a:pPr>
            <a:endParaRPr lang="en-US" sz="3799">
              <a:solidFill>
                <a:srgbClr val="FFFFFF"/>
              </a:solidFill>
              <a:latin typeface="Source Sans Pro Bold"/>
            </a:endParaRPr>
          </a:p>
          <a:p>
            <a:pPr marL="820417" lvl="1" indent="-410209">
              <a:lnSpc>
                <a:spcPts val="4179"/>
              </a:lnSpc>
              <a:buFont typeface="Arial"/>
              <a:buChar char="•"/>
            </a:pPr>
            <a:r>
              <a:rPr lang="en-US" sz="3799">
                <a:solidFill>
                  <a:srgbClr val="456874"/>
                </a:solidFill>
                <a:latin typeface="Source Sans Pro Bold"/>
              </a:rPr>
              <a:t>fundamental misunderstandings by governmental officials</a:t>
            </a:r>
          </a:p>
          <a:p>
            <a:pPr>
              <a:lnSpc>
                <a:spcPts val="4179"/>
              </a:lnSpc>
            </a:pPr>
            <a:endParaRPr lang="en-US" sz="3799">
              <a:solidFill>
                <a:srgbClr val="456874"/>
              </a:solidFill>
              <a:latin typeface="Source Sans Pro Bold"/>
            </a:endParaRPr>
          </a:p>
          <a:p>
            <a:pPr marL="820417" lvl="1" indent="-410209">
              <a:lnSpc>
                <a:spcPts val="417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Source Sans Pro Bold"/>
              </a:rPr>
              <a:t>Political calculation</a:t>
            </a:r>
          </a:p>
          <a:p>
            <a:pPr marL="0" lvl="0" indent="0" algn="l">
              <a:lnSpc>
                <a:spcPts val="4179"/>
              </a:lnSpc>
            </a:pPr>
            <a:endParaRPr lang="en-US" sz="3799">
              <a:solidFill>
                <a:srgbClr val="FFFFFF"/>
              </a:solidFill>
              <a:latin typeface="Source Sans Pro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9437" y="696908"/>
            <a:ext cx="8234563" cy="711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</a:pPr>
            <a:r>
              <a:rPr lang="en-US" sz="5000">
                <a:solidFill>
                  <a:srgbClr val="456874"/>
                </a:solidFill>
                <a:latin typeface="Source Sans Pro Bold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6117" y="1408116"/>
            <a:ext cx="16755765" cy="11186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>
              <a:lnSpc>
                <a:spcPts val="5652"/>
              </a:lnSpc>
              <a:buAutoNum type="arabicPeriod"/>
            </a:pPr>
            <a:r>
              <a:rPr lang="en-US" sz="4037" u="sng" dirty="0">
                <a:solidFill>
                  <a:srgbClr val="456874"/>
                </a:solidFill>
                <a:latin typeface="Source Sans Pro"/>
                <a:hlinkClick r:id="rId2" tooltip="https://ew.com/article/2014/04/25/sophies-choice-bluray/"/>
              </a:rPr>
              <a:t>https://ew.com/article/2014/04/25/sophies-choice-bluray/</a:t>
            </a:r>
            <a:r>
              <a:rPr lang="en-US" sz="4037" dirty="0">
                <a:solidFill>
                  <a:srgbClr val="456874"/>
                </a:solidFill>
                <a:latin typeface="Source Sans Pro"/>
              </a:rPr>
              <a:t> (13.05.23)</a:t>
            </a:r>
          </a:p>
          <a:p>
            <a:pPr>
              <a:lnSpc>
                <a:spcPts val="5652"/>
              </a:lnSpc>
            </a:pPr>
            <a:endParaRPr lang="en-US" sz="4037" dirty="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5652"/>
              </a:lnSpc>
            </a:pPr>
            <a:r>
              <a:rPr lang="en-US" sz="4037" dirty="0">
                <a:solidFill>
                  <a:srgbClr val="456874"/>
                </a:solidFill>
                <a:latin typeface="Source Sans Pro"/>
              </a:rPr>
              <a:t>2. https://www.durham.ac.uk/research/institutes-and-centres/moral-injury/what-is-moral-injury/( 13.05.23)</a:t>
            </a:r>
          </a:p>
          <a:p>
            <a:pPr>
              <a:lnSpc>
                <a:spcPts val="5652"/>
              </a:lnSpc>
            </a:pPr>
            <a:endParaRPr lang="en-US" sz="4037" dirty="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5652"/>
              </a:lnSpc>
            </a:pPr>
            <a:r>
              <a:rPr lang="en-US" sz="4037" dirty="0">
                <a:solidFill>
                  <a:srgbClr val="456874"/>
                </a:solidFill>
                <a:latin typeface="Source Sans Pro"/>
              </a:rPr>
              <a:t>3. </a:t>
            </a:r>
            <a:r>
              <a:rPr lang="en-US" sz="4037" u="sng" dirty="0">
                <a:solidFill>
                  <a:srgbClr val="456874"/>
                </a:solidFill>
                <a:latin typeface="Source Sans Pro"/>
                <a:hlinkClick r:id="rId3" tooltip="https://www.bma.org.uk/advice-and-support/nhs-delivery-and-workforce/creating-a-healthy-workplace/moral-distress-in-the-nhs-and-other-organisations"/>
              </a:rPr>
              <a:t>https://www.bma.org.uk/advice-and-support/nhs-delivery-and-workforce/creating-a-healthy-workplace/moral-distress-in-the-nhs-and-other-organisations</a:t>
            </a:r>
            <a:r>
              <a:rPr lang="en-US" sz="4037" dirty="0">
                <a:solidFill>
                  <a:srgbClr val="456874"/>
                </a:solidFill>
                <a:latin typeface="Source Sans Pro"/>
              </a:rPr>
              <a:t> (13.05.23)</a:t>
            </a:r>
          </a:p>
          <a:p>
            <a:pPr>
              <a:lnSpc>
                <a:spcPts val="5652"/>
              </a:lnSpc>
            </a:pPr>
            <a:endParaRPr lang="en-US" sz="4037" dirty="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5652"/>
              </a:lnSpc>
            </a:pPr>
            <a:r>
              <a:rPr lang="en-US" sz="4037" dirty="0">
                <a:solidFill>
                  <a:srgbClr val="456874"/>
                </a:solidFill>
                <a:latin typeface="Source Sans Pro"/>
              </a:rPr>
              <a:t>4. </a:t>
            </a:r>
            <a:r>
              <a:rPr lang="en-US" sz="4037" dirty="0">
                <a:solidFill>
                  <a:srgbClr val="456874"/>
                </a:solidFill>
                <a:latin typeface="Source Sans Pro"/>
                <a:hlinkClick r:id="rId4"/>
              </a:rPr>
              <a:t>https://www.researchgate.net/figure/Interplay-between-moral-injury-and-moral-distress_fig1_348416151</a:t>
            </a:r>
            <a:r>
              <a:rPr lang="en-US" sz="4037" dirty="0">
                <a:solidFill>
                  <a:srgbClr val="456874"/>
                </a:solidFill>
                <a:latin typeface="Source Sans Pro"/>
              </a:rPr>
              <a:t> ( 02.06.23)</a:t>
            </a:r>
          </a:p>
          <a:p>
            <a:pPr>
              <a:lnSpc>
                <a:spcPts val="5652"/>
              </a:lnSpc>
            </a:pPr>
            <a:endParaRPr lang="en-US" sz="4037" dirty="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5652"/>
              </a:lnSpc>
            </a:pPr>
            <a:endParaRPr lang="en-US" sz="4037" dirty="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6912"/>
              </a:lnSpc>
            </a:pPr>
            <a:endParaRPr lang="en-US" sz="4037" dirty="0">
              <a:solidFill>
                <a:srgbClr val="456874"/>
              </a:solidFill>
              <a:latin typeface="Source Sans Pro"/>
            </a:endParaRPr>
          </a:p>
          <a:p>
            <a:pPr marL="0" lvl="0" indent="0" algn="just">
              <a:lnSpc>
                <a:spcPts val="6912"/>
              </a:lnSpc>
              <a:spcBef>
                <a:spcPct val="0"/>
              </a:spcBef>
            </a:pPr>
            <a:endParaRPr lang="en-US" sz="4037" dirty="0">
              <a:solidFill>
                <a:srgbClr val="456874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567</Words>
  <Application>Microsoft Office PowerPoint</Application>
  <PresentationFormat>Custom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DM Sans Bold</vt:lpstr>
      <vt:lpstr>Canva Sans Bold</vt:lpstr>
      <vt:lpstr>DM Sans</vt:lpstr>
      <vt:lpstr>Canva Sans</vt:lpstr>
      <vt:lpstr>Arial</vt:lpstr>
      <vt:lpstr>Calibri</vt:lpstr>
      <vt:lpstr>Source Sans Pro Bold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 Injury, John Conolly June 2023</dc:title>
  <cp:lastModifiedBy>Dasha Conolly</cp:lastModifiedBy>
  <cp:revision>4</cp:revision>
  <dcterms:created xsi:type="dcterms:W3CDTF">2006-08-16T00:00:00Z</dcterms:created>
  <dcterms:modified xsi:type="dcterms:W3CDTF">2023-06-04T14:02:49Z</dcterms:modified>
  <dc:identifier>DAFkfnq-NeU</dc:identifier>
</cp:coreProperties>
</file>