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9" r:id="rId2"/>
  </p:sldMasterIdLst>
  <p:notesMasterIdLst>
    <p:notesMasterId r:id="rId23"/>
  </p:notesMasterIdLst>
  <p:sldIdLst>
    <p:sldId id="658" r:id="rId3"/>
    <p:sldId id="630" r:id="rId4"/>
    <p:sldId id="735" r:id="rId5"/>
    <p:sldId id="712" r:id="rId6"/>
    <p:sldId id="612" r:id="rId7"/>
    <p:sldId id="618" r:id="rId8"/>
    <p:sldId id="692" r:id="rId9"/>
    <p:sldId id="682" r:id="rId10"/>
    <p:sldId id="684" r:id="rId11"/>
    <p:sldId id="2592" r:id="rId12"/>
    <p:sldId id="564" r:id="rId13"/>
    <p:sldId id="685" r:id="rId14"/>
    <p:sldId id="561" r:id="rId15"/>
    <p:sldId id="562" r:id="rId16"/>
    <p:sldId id="563" r:id="rId17"/>
    <p:sldId id="693" r:id="rId18"/>
    <p:sldId id="694" r:id="rId19"/>
    <p:sldId id="614" r:id="rId20"/>
    <p:sldId id="708" r:id="rId21"/>
    <p:sldId id="2596" r:id="rId22"/>
  </p:sldIdLst>
  <p:sldSz cx="12192000" cy="6858000"/>
  <p:notesSz cx="6858000" cy="9144000"/>
  <p:defaultTextStyle>
    <a:defPPr>
      <a:defRPr lang="en-US"/>
    </a:defPPr>
    <a:lvl1pPr marL="0" algn="l" defTabSz="414680" rtl="0" eaLnBrk="1" latinLnBrk="0" hangingPunct="1">
      <a:defRPr sz="1633" kern="1200">
        <a:solidFill>
          <a:schemeClr val="tx1"/>
        </a:solidFill>
        <a:latin typeface="+mn-lt"/>
        <a:ea typeface="+mn-ea"/>
        <a:cs typeface="+mn-cs"/>
      </a:defRPr>
    </a:lvl1pPr>
    <a:lvl2pPr marL="414680" algn="l" defTabSz="414680" rtl="0" eaLnBrk="1" latinLnBrk="0" hangingPunct="1">
      <a:defRPr sz="1633" kern="1200">
        <a:solidFill>
          <a:schemeClr val="tx1"/>
        </a:solidFill>
        <a:latin typeface="+mn-lt"/>
        <a:ea typeface="+mn-ea"/>
        <a:cs typeface="+mn-cs"/>
      </a:defRPr>
    </a:lvl2pPr>
    <a:lvl3pPr marL="829361" algn="l" defTabSz="414680" rtl="0" eaLnBrk="1" latinLnBrk="0" hangingPunct="1">
      <a:defRPr sz="1633" kern="1200">
        <a:solidFill>
          <a:schemeClr val="tx1"/>
        </a:solidFill>
        <a:latin typeface="+mn-lt"/>
        <a:ea typeface="+mn-ea"/>
        <a:cs typeface="+mn-cs"/>
      </a:defRPr>
    </a:lvl3pPr>
    <a:lvl4pPr marL="1244041" algn="l" defTabSz="414680" rtl="0" eaLnBrk="1" latinLnBrk="0" hangingPunct="1">
      <a:defRPr sz="1633" kern="1200">
        <a:solidFill>
          <a:schemeClr val="tx1"/>
        </a:solidFill>
        <a:latin typeface="+mn-lt"/>
        <a:ea typeface="+mn-ea"/>
        <a:cs typeface="+mn-cs"/>
      </a:defRPr>
    </a:lvl4pPr>
    <a:lvl5pPr marL="1658722" algn="l" defTabSz="414680" rtl="0" eaLnBrk="1" latinLnBrk="0" hangingPunct="1">
      <a:defRPr sz="1633" kern="1200">
        <a:solidFill>
          <a:schemeClr val="tx1"/>
        </a:solidFill>
        <a:latin typeface="+mn-lt"/>
        <a:ea typeface="+mn-ea"/>
        <a:cs typeface="+mn-cs"/>
      </a:defRPr>
    </a:lvl5pPr>
    <a:lvl6pPr marL="2073402" algn="l" defTabSz="414680" rtl="0" eaLnBrk="1" latinLnBrk="0" hangingPunct="1">
      <a:defRPr sz="1633" kern="1200">
        <a:solidFill>
          <a:schemeClr val="tx1"/>
        </a:solidFill>
        <a:latin typeface="+mn-lt"/>
        <a:ea typeface="+mn-ea"/>
        <a:cs typeface="+mn-cs"/>
      </a:defRPr>
    </a:lvl6pPr>
    <a:lvl7pPr marL="2488082" algn="l" defTabSz="414680" rtl="0" eaLnBrk="1" latinLnBrk="0" hangingPunct="1">
      <a:defRPr sz="1633" kern="1200">
        <a:solidFill>
          <a:schemeClr val="tx1"/>
        </a:solidFill>
        <a:latin typeface="+mn-lt"/>
        <a:ea typeface="+mn-ea"/>
        <a:cs typeface="+mn-cs"/>
      </a:defRPr>
    </a:lvl7pPr>
    <a:lvl8pPr marL="2902763" algn="l" defTabSz="414680" rtl="0" eaLnBrk="1" latinLnBrk="0" hangingPunct="1">
      <a:defRPr sz="1633" kern="1200">
        <a:solidFill>
          <a:schemeClr val="tx1"/>
        </a:solidFill>
        <a:latin typeface="+mn-lt"/>
        <a:ea typeface="+mn-ea"/>
        <a:cs typeface="+mn-cs"/>
      </a:defRPr>
    </a:lvl8pPr>
    <a:lvl9pPr marL="3317443" algn="l" defTabSz="414680" rtl="0" eaLnBrk="1" latinLnBrk="0" hangingPunct="1">
      <a:defRPr sz="163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Williamson" initials="EW" lastIdx="1" clrIdx="0">
    <p:extLst>
      <p:ext uri="{19B8F6BF-5375-455C-9EA6-DF929625EA0E}">
        <p15:presenceInfo xmlns:p15="http://schemas.microsoft.com/office/powerpoint/2012/main" userId="81c9918f7563dd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F77"/>
    <a:srgbClr val="38988F"/>
    <a:srgbClr val="30C4A8"/>
    <a:srgbClr val="C0B0DE"/>
    <a:srgbClr val="9751CB"/>
    <a:srgbClr val="CC66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2F72D1-2D8A-4D44-921A-B306CCCB749B}" v="1" dt="2021-02-23T16:26:34.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063" autoAdjust="0"/>
    <p:restoredTop sz="85085" autoAdjust="0"/>
  </p:normalViewPr>
  <p:slideViewPr>
    <p:cSldViewPr snapToGrid="0">
      <p:cViewPr varScale="1">
        <p:scale>
          <a:sx n="73" d="100"/>
          <a:sy n="73" d="100"/>
        </p:scale>
        <p:origin x="883" y="58"/>
      </p:cViewPr>
      <p:guideLst>
        <p:guide orient="horz" pos="2160"/>
        <p:guide pos="3840"/>
      </p:guideLst>
    </p:cSldViewPr>
  </p:slideViewPr>
  <p:notesTextViewPr>
    <p:cViewPr>
      <p:scale>
        <a:sx n="1" d="1"/>
        <a:sy n="1" d="1"/>
      </p:scale>
      <p:origin x="0" y="0"/>
    </p:cViewPr>
  </p:notesTextViewPr>
  <p:sorterViewPr>
    <p:cViewPr>
      <p:scale>
        <a:sx n="100" d="100"/>
        <a:sy n="100" d="100"/>
      </p:scale>
      <p:origin x="0" y="-129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C9FA7C-ED93-4A89-B3B2-831303D972FB}" type="doc">
      <dgm:prSet loTypeId="urn:microsoft.com/office/officeart/2005/8/layout/cycle1" loCatId="cycle" qsTypeId="urn:microsoft.com/office/officeart/2005/8/quickstyle/3d3" qsCatId="3D" csTypeId="urn:microsoft.com/office/officeart/2005/8/colors/accent3_1" csCatId="accent3" phldr="1"/>
      <dgm:spPr/>
      <dgm:t>
        <a:bodyPr/>
        <a:lstStyle/>
        <a:p>
          <a:endParaRPr lang="en-GB"/>
        </a:p>
      </dgm:t>
    </dgm:pt>
    <dgm:pt modelId="{9E0A1A2D-98B0-4A07-A70C-0F9F8E1D306F}">
      <dgm:prSet phldrT="[Text]"/>
      <dgm:spPr/>
      <dgm:t>
        <a:bodyPr/>
        <a:lstStyle/>
        <a:p>
          <a:r>
            <a:rPr lang="en-GB" b="1" i="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Homelessness can increase traumatic exposure</a:t>
          </a:r>
        </a:p>
      </dgm:t>
    </dgm:pt>
    <dgm:pt modelId="{67CF8F98-A1B0-4D78-B76C-7694AF168274}" type="parTrans" cxnId="{93DF8404-EC5C-43CB-949E-CD7B8F699A36}">
      <dgm:prSet/>
      <dgm:spPr/>
      <dgm:t>
        <a:bodyPr/>
        <a:lstStyle/>
        <a:p>
          <a:endParaRPr lang="en-GB" b="1" i="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9613D82-81F9-4E34-8227-037C35195E0A}" type="sibTrans" cxnId="{93DF8404-EC5C-43CB-949E-CD7B8F699A36}">
      <dgm:prSet/>
      <dgm:spPr/>
      <dgm:t>
        <a:bodyPr/>
        <a:lstStyle/>
        <a:p>
          <a:endParaRPr lang="en-GB" b="1" i="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1EDEB5AE-39E1-4714-8F19-CAC52A63EB5A}">
      <dgm:prSet phldrT="[Text]"/>
      <dgm:spPr/>
      <dgm:t>
        <a:bodyPr/>
        <a:lstStyle/>
        <a:p>
          <a:r>
            <a:rPr lang="en-GB" b="1" i="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Trauma drives homelessness </a:t>
          </a:r>
        </a:p>
      </dgm:t>
    </dgm:pt>
    <dgm:pt modelId="{A73D7A25-3DFF-4594-91A5-FA9FC9DFDF06}" type="parTrans" cxnId="{8A33A9A2-3124-45C6-9587-F9474D6A4DCA}">
      <dgm:prSet/>
      <dgm:spPr/>
      <dgm:t>
        <a:bodyPr/>
        <a:lstStyle/>
        <a:p>
          <a:endParaRPr lang="en-GB" b="1" i="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CA484028-2D08-42DD-B99E-89BD74D53CA3}" type="sibTrans" cxnId="{8A33A9A2-3124-45C6-9587-F9474D6A4DCA}">
      <dgm:prSet/>
      <dgm:spPr/>
      <dgm:t>
        <a:bodyPr/>
        <a:lstStyle/>
        <a:p>
          <a:endParaRPr lang="en-GB" b="1" i="0">
            <a:solidFill>
              <a:schemeClr val="accent2"/>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543586F9-5420-4F06-8A38-8BCEA62E0E33}" type="pres">
      <dgm:prSet presAssocID="{8BC9FA7C-ED93-4A89-B3B2-831303D972FB}" presName="cycle" presStyleCnt="0">
        <dgm:presLayoutVars>
          <dgm:dir/>
          <dgm:resizeHandles val="exact"/>
        </dgm:presLayoutVars>
      </dgm:prSet>
      <dgm:spPr/>
    </dgm:pt>
    <dgm:pt modelId="{16E430FB-3A02-4609-872C-F3DFE4631188}" type="pres">
      <dgm:prSet presAssocID="{9E0A1A2D-98B0-4A07-A70C-0F9F8E1D306F}" presName="dummy" presStyleCnt="0"/>
      <dgm:spPr/>
    </dgm:pt>
    <dgm:pt modelId="{D7A31E19-4169-458B-A106-BF28D8E43BBF}" type="pres">
      <dgm:prSet presAssocID="{9E0A1A2D-98B0-4A07-A70C-0F9F8E1D306F}" presName="node" presStyleLbl="revTx" presStyleIdx="0" presStyleCnt="2">
        <dgm:presLayoutVars>
          <dgm:bulletEnabled val="1"/>
        </dgm:presLayoutVars>
      </dgm:prSet>
      <dgm:spPr/>
    </dgm:pt>
    <dgm:pt modelId="{D3C10DEA-EE1E-4655-AE40-8C85405FBB47}" type="pres">
      <dgm:prSet presAssocID="{79613D82-81F9-4E34-8227-037C35195E0A}" presName="sibTrans" presStyleLbl="node1" presStyleIdx="0" presStyleCnt="2"/>
      <dgm:spPr/>
    </dgm:pt>
    <dgm:pt modelId="{ADB5BD11-E51C-4DC2-87D1-833334432CA9}" type="pres">
      <dgm:prSet presAssocID="{1EDEB5AE-39E1-4714-8F19-CAC52A63EB5A}" presName="dummy" presStyleCnt="0"/>
      <dgm:spPr/>
    </dgm:pt>
    <dgm:pt modelId="{E1F22766-E507-49AB-BF61-AFB1EB4CCD78}" type="pres">
      <dgm:prSet presAssocID="{1EDEB5AE-39E1-4714-8F19-CAC52A63EB5A}" presName="node" presStyleLbl="revTx" presStyleIdx="1" presStyleCnt="2">
        <dgm:presLayoutVars>
          <dgm:bulletEnabled val="1"/>
        </dgm:presLayoutVars>
      </dgm:prSet>
      <dgm:spPr/>
    </dgm:pt>
    <dgm:pt modelId="{CA8B53E5-2F3A-4BFD-A68C-4DE8E4516DFC}" type="pres">
      <dgm:prSet presAssocID="{CA484028-2D08-42DD-B99E-89BD74D53CA3}" presName="sibTrans" presStyleLbl="node1" presStyleIdx="1" presStyleCnt="2"/>
      <dgm:spPr/>
    </dgm:pt>
  </dgm:ptLst>
  <dgm:cxnLst>
    <dgm:cxn modelId="{93DF8404-EC5C-43CB-949E-CD7B8F699A36}" srcId="{8BC9FA7C-ED93-4A89-B3B2-831303D972FB}" destId="{9E0A1A2D-98B0-4A07-A70C-0F9F8E1D306F}" srcOrd="0" destOrd="0" parTransId="{67CF8F98-A1B0-4D78-B76C-7694AF168274}" sibTransId="{79613D82-81F9-4E34-8227-037C35195E0A}"/>
    <dgm:cxn modelId="{66C80809-545B-4C53-9EC2-666AACEF790D}" type="presOf" srcId="{1EDEB5AE-39E1-4714-8F19-CAC52A63EB5A}" destId="{E1F22766-E507-49AB-BF61-AFB1EB4CCD78}" srcOrd="0" destOrd="0" presId="urn:microsoft.com/office/officeart/2005/8/layout/cycle1"/>
    <dgm:cxn modelId="{7509F314-72EE-464F-BE18-B08624762FE2}" type="presOf" srcId="{CA484028-2D08-42DD-B99E-89BD74D53CA3}" destId="{CA8B53E5-2F3A-4BFD-A68C-4DE8E4516DFC}" srcOrd="0" destOrd="0" presId="urn:microsoft.com/office/officeart/2005/8/layout/cycle1"/>
    <dgm:cxn modelId="{8A33A9A2-3124-45C6-9587-F9474D6A4DCA}" srcId="{8BC9FA7C-ED93-4A89-B3B2-831303D972FB}" destId="{1EDEB5AE-39E1-4714-8F19-CAC52A63EB5A}" srcOrd="1" destOrd="0" parTransId="{A73D7A25-3DFF-4594-91A5-FA9FC9DFDF06}" sibTransId="{CA484028-2D08-42DD-B99E-89BD74D53CA3}"/>
    <dgm:cxn modelId="{3EF4C3B4-8BA7-4D20-9918-DE71846DEAF3}" type="presOf" srcId="{8BC9FA7C-ED93-4A89-B3B2-831303D972FB}" destId="{543586F9-5420-4F06-8A38-8BCEA62E0E33}" srcOrd="0" destOrd="0" presId="urn:microsoft.com/office/officeart/2005/8/layout/cycle1"/>
    <dgm:cxn modelId="{CCD445B8-C3F8-46DE-8BEB-DA4F19D0DA93}" type="presOf" srcId="{79613D82-81F9-4E34-8227-037C35195E0A}" destId="{D3C10DEA-EE1E-4655-AE40-8C85405FBB47}" srcOrd="0" destOrd="0" presId="urn:microsoft.com/office/officeart/2005/8/layout/cycle1"/>
    <dgm:cxn modelId="{DEF748F4-4BCB-4ECF-961A-FAFCB289602E}" type="presOf" srcId="{9E0A1A2D-98B0-4A07-A70C-0F9F8E1D306F}" destId="{D7A31E19-4169-458B-A106-BF28D8E43BBF}" srcOrd="0" destOrd="0" presId="urn:microsoft.com/office/officeart/2005/8/layout/cycle1"/>
    <dgm:cxn modelId="{FC57FF16-BE90-4AA1-8245-2AD58392343E}" type="presParOf" srcId="{543586F9-5420-4F06-8A38-8BCEA62E0E33}" destId="{16E430FB-3A02-4609-872C-F3DFE4631188}" srcOrd="0" destOrd="0" presId="urn:microsoft.com/office/officeart/2005/8/layout/cycle1"/>
    <dgm:cxn modelId="{C2C44742-B225-4F55-B9A2-8A63268BD3E8}" type="presParOf" srcId="{543586F9-5420-4F06-8A38-8BCEA62E0E33}" destId="{D7A31E19-4169-458B-A106-BF28D8E43BBF}" srcOrd="1" destOrd="0" presId="urn:microsoft.com/office/officeart/2005/8/layout/cycle1"/>
    <dgm:cxn modelId="{837FE387-95AF-4355-9076-F4E21F5B8DE2}" type="presParOf" srcId="{543586F9-5420-4F06-8A38-8BCEA62E0E33}" destId="{D3C10DEA-EE1E-4655-AE40-8C85405FBB47}" srcOrd="2" destOrd="0" presId="urn:microsoft.com/office/officeart/2005/8/layout/cycle1"/>
    <dgm:cxn modelId="{0313BD2A-A5DB-445B-9461-B39BB9E1A537}" type="presParOf" srcId="{543586F9-5420-4F06-8A38-8BCEA62E0E33}" destId="{ADB5BD11-E51C-4DC2-87D1-833334432CA9}" srcOrd="3" destOrd="0" presId="urn:microsoft.com/office/officeart/2005/8/layout/cycle1"/>
    <dgm:cxn modelId="{434A354F-8D6B-4D3C-AF07-DB941E344C1E}" type="presParOf" srcId="{543586F9-5420-4F06-8A38-8BCEA62E0E33}" destId="{E1F22766-E507-49AB-BF61-AFB1EB4CCD78}" srcOrd="4" destOrd="0" presId="urn:microsoft.com/office/officeart/2005/8/layout/cycle1"/>
    <dgm:cxn modelId="{F30ABD08-F017-44BC-8809-A6A631567D00}" type="presParOf" srcId="{543586F9-5420-4F06-8A38-8BCEA62E0E33}" destId="{CA8B53E5-2F3A-4BFD-A68C-4DE8E4516DFC}" srcOrd="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C48D99-0DE7-48B6-A113-2C760AC4757C}"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4DF00607-DF51-43F3-9799-8EF61F535E25}">
      <dgm:prSet phldrT="[Text]"/>
      <dgm:spPr/>
      <dgm:t>
        <a:bodyPr/>
        <a:lstStyle/>
        <a:p>
          <a:r>
            <a:rPr lang="en-GB" dirty="0"/>
            <a:t>Psychological Awareness</a:t>
          </a:r>
        </a:p>
      </dgm:t>
    </dgm:pt>
    <dgm:pt modelId="{0839E487-8C36-4379-AB04-6D46C16D7354}" type="parTrans" cxnId="{5DCA446C-088C-4507-B2A7-22D4C46EB493}">
      <dgm:prSet/>
      <dgm:spPr/>
      <dgm:t>
        <a:bodyPr/>
        <a:lstStyle/>
        <a:p>
          <a:endParaRPr lang="en-GB"/>
        </a:p>
      </dgm:t>
    </dgm:pt>
    <dgm:pt modelId="{59FE3648-145F-43F2-BF14-8BF33BCD0CE5}" type="sibTrans" cxnId="{5DCA446C-088C-4507-B2A7-22D4C46EB493}">
      <dgm:prSet/>
      <dgm:spPr/>
      <dgm:t>
        <a:bodyPr/>
        <a:lstStyle/>
        <a:p>
          <a:endParaRPr lang="en-GB"/>
        </a:p>
      </dgm:t>
    </dgm:pt>
    <dgm:pt modelId="{746A19CB-2E13-4BF9-858E-C1B4E955F596}">
      <dgm:prSet phldrT="[Text]"/>
      <dgm:spPr/>
      <dgm:t>
        <a:bodyPr/>
        <a:lstStyle/>
        <a:p>
          <a:r>
            <a:rPr lang="en-GB" dirty="0"/>
            <a:t>Staff Training &amp; Support </a:t>
          </a:r>
        </a:p>
      </dgm:t>
    </dgm:pt>
    <dgm:pt modelId="{250C3F9D-143A-4F55-8B84-239B85CB66CD}" type="parTrans" cxnId="{F1E3D489-19D5-4545-B833-EB2905DC17C2}">
      <dgm:prSet/>
      <dgm:spPr/>
      <dgm:t>
        <a:bodyPr/>
        <a:lstStyle/>
        <a:p>
          <a:endParaRPr lang="en-GB"/>
        </a:p>
      </dgm:t>
    </dgm:pt>
    <dgm:pt modelId="{19A73DE3-53ED-4922-9335-8AC98050CD0D}" type="sibTrans" cxnId="{F1E3D489-19D5-4545-B833-EB2905DC17C2}">
      <dgm:prSet/>
      <dgm:spPr/>
      <dgm:t>
        <a:bodyPr/>
        <a:lstStyle/>
        <a:p>
          <a:endParaRPr lang="en-GB"/>
        </a:p>
      </dgm:t>
    </dgm:pt>
    <dgm:pt modelId="{A147B1EA-6F48-4157-8DC0-557EFE2ADBA8}">
      <dgm:prSet phldrT="[Text]"/>
      <dgm:spPr/>
      <dgm:t>
        <a:bodyPr/>
        <a:lstStyle/>
        <a:p>
          <a:r>
            <a:rPr lang="en-GB" dirty="0"/>
            <a:t>Roles, Rules &amp; Responses</a:t>
          </a:r>
        </a:p>
      </dgm:t>
    </dgm:pt>
    <dgm:pt modelId="{31632675-9F21-42F2-8B55-8600292B13E3}" type="parTrans" cxnId="{7925CF63-FA35-4AFE-BBD0-69C2E3D4EE36}">
      <dgm:prSet/>
      <dgm:spPr/>
      <dgm:t>
        <a:bodyPr/>
        <a:lstStyle/>
        <a:p>
          <a:endParaRPr lang="en-GB"/>
        </a:p>
      </dgm:t>
    </dgm:pt>
    <dgm:pt modelId="{BF4B2843-9399-44D4-AD83-FB34CBA09774}" type="sibTrans" cxnId="{7925CF63-FA35-4AFE-BBD0-69C2E3D4EE36}">
      <dgm:prSet/>
      <dgm:spPr/>
      <dgm:t>
        <a:bodyPr/>
        <a:lstStyle/>
        <a:p>
          <a:endParaRPr lang="en-GB"/>
        </a:p>
      </dgm:t>
    </dgm:pt>
    <dgm:pt modelId="{B9F51148-C299-419E-820A-E1AED49F2826}">
      <dgm:prSet phldrT="[Text]"/>
      <dgm:spPr/>
      <dgm:t>
        <a:bodyPr/>
        <a:lstStyle/>
        <a:p>
          <a:r>
            <a:rPr lang="en-GB" dirty="0"/>
            <a:t>Spaces of Opportunity</a:t>
          </a:r>
        </a:p>
      </dgm:t>
    </dgm:pt>
    <dgm:pt modelId="{E51E024D-9B87-4FFA-B0E0-CA8EC4B841B3}" type="parTrans" cxnId="{4579990C-8049-430A-9490-13094E441123}">
      <dgm:prSet/>
      <dgm:spPr/>
      <dgm:t>
        <a:bodyPr/>
        <a:lstStyle/>
        <a:p>
          <a:endParaRPr lang="en-GB"/>
        </a:p>
      </dgm:t>
    </dgm:pt>
    <dgm:pt modelId="{580311B7-19E2-4172-B781-4FA2FFD5EB65}" type="sibTrans" cxnId="{4579990C-8049-430A-9490-13094E441123}">
      <dgm:prSet/>
      <dgm:spPr/>
      <dgm:t>
        <a:bodyPr/>
        <a:lstStyle/>
        <a:p>
          <a:endParaRPr lang="en-GB"/>
        </a:p>
      </dgm:t>
    </dgm:pt>
    <dgm:pt modelId="{3E9F3C8D-5622-4327-A205-BCF557A9AE64}">
      <dgm:prSet phldrT="[Text]"/>
      <dgm:spPr/>
      <dgm:t>
        <a:bodyPr/>
        <a:lstStyle/>
        <a:p>
          <a:r>
            <a:rPr lang="en-GB" dirty="0"/>
            <a:t>Culture Learning &amp; Enquiry</a:t>
          </a:r>
        </a:p>
      </dgm:t>
    </dgm:pt>
    <dgm:pt modelId="{B59B41BB-08F5-4147-BB29-1EE94B96FE1A}" type="parTrans" cxnId="{8FC81AA7-2FC4-4B6A-8CF0-810FCC61FC3F}">
      <dgm:prSet/>
      <dgm:spPr/>
      <dgm:t>
        <a:bodyPr/>
        <a:lstStyle/>
        <a:p>
          <a:endParaRPr lang="en-GB"/>
        </a:p>
      </dgm:t>
    </dgm:pt>
    <dgm:pt modelId="{76C66B64-7553-497A-94DE-5B2DE89E6449}" type="sibTrans" cxnId="{8FC81AA7-2FC4-4B6A-8CF0-810FCC61FC3F}">
      <dgm:prSet/>
      <dgm:spPr/>
      <dgm:t>
        <a:bodyPr/>
        <a:lstStyle/>
        <a:p>
          <a:endParaRPr lang="en-GB"/>
        </a:p>
      </dgm:t>
    </dgm:pt>
    <dgm:pt modelId="{7C469372-89FB-4E8E-B195-DDEB846C5ACD}" type="pres">
      <dgm:prSet presAssocID="{4AC48D99-0DE7-48B6-A113-2C760AC4757C}" presName="Name0" presStyleCnt="0">
        <dgm:presLayoutVars>
          <dgm:dir/>
          <dgm:resizeHandles val="exact"/>
        </dgm:presLayoutVars>
      </dgm:prSet>
      <dgm:spPr/>
    </dgm:pt>
    <dgm:pt modelId="{009FCBBA-F37F-49CE-AB8C-6C5A94B77F8C}" type="pres">
      <dgm:prSet presAssocID="{4AC48D99-0DE7-48B6-A113-2C760AC4757C}" presName="cycle" presStyleCnt="0"/>
      <dgm:spPr/>
    </dgm:pt>
    <dgm:pt modelId="{3FCE47CB-BC60-4E48-8580-1EE89A521100}" type="pres">
      <dgm:prSet presAssocID="{4DF00607-DF51-43F3-9799-8EF61F535E25}" presName="nodeFirstNode" presStyleLbl="node1" presStyleIdx="0" presStyleCnt="5">
        <dgm:presLayoutVars>
          <dgm:bulletEnabled val="1"/>
        </dgm:presLayoutVars>
      </dgm:prSet>
      <dgm:spPr/>
    </dgm:pt>
    <dgm:pt modelId="{940F0A07-C14D-4098-942A-C16C9D4357E4}" type="pres">
      <dgm:prSet presAssocID="{59FE3648-145F-43F2-BF14-8BF33BCD0CE5}" presName="sibTransFirstNode" presStyleLbl="bgShp" presStyleIdx="0" presStyleCnt="1"/>
      <dgm:spPr/>
    </dgm:pt>
    <dgm:pt modelId="{5B37A9E7-CC8C-45F2-8AB4-23F22EEBDF5E}" type="pres">
      <dgm:prSet presAssocID="{746A19CB-2E13-4BF9-858E-C1B4E955F596}" presName="nodeFollowingNodes" presStyleLbl="node1" presStyleIdx="1" presStyleCnt="5" custRadScaleRad="112229" custRadScaleInc="8561">
        <dgm:presLayoutVars>
          <dgm:bulletEnabled val="1"/>
        </dgm:presLayoutVars>
      </dgm:prSet>
      <dgm:spPr/>
    </dgm:pt>
    <dgm:pt modelId="{0C845656-0EA5-411B-8C2D-05CFF906D307}" type="pres">
      <dgm:prSet presAssocID="{A147B1EA-6F48-4157-8DC0-557EFE2ADBA8}" presName="nodeFollowingNodes" presStyleLbl="node1" presStyleIdx="2" presStyleCnt="5">
        <dgm:presLayoutVars>
          <dgm:bulletEnabled val="1"/>
        </dgm:presLayoutVars>
      </dgm:prSet>
      <dgm:spPr/>
    </dgm:pt>
    <dgm:pt modelId="{48764590-0AD5-475A-8990-C73068DA4A60}" type="pres">
      <dgm:prSet presAssocID="{B9F51148-C299-419E-820A-E1AED49F2826}" presName="nodeFollowingNodes" presStyleLbl="node1" presStyleIdx="3" presStyleCnt="5">
        <dgm:presLayoutVars>
          <dgm:bulletEnabled val="1"/>
        </dgm:presLayoutVars>
      </dgm:prSet>
      <dgm:spPr/>
    </dgm:pt>
    <dgm:pt modelId="{C976B564-D85C-4CEF-85F6-71E499AF47DF}" type="pres">
      <dgm:prSet presAssocID="{3E9F3C8D-5622-4327-A205-BCF557A9AE64}" presName="nodeFollowingNodes" presStyleLbl="node1" presStyleIdx="4" presStyleCnt="5" custRadScaleRad="118667" custRadScaleInc="-11766">
        <dgm:presLayoutVars>
          <dgm:bulletEnabled val="1"/>
        </dgm:presLayoutVars>
      </dgm:prSet>
      <dgm:spPr/>
    </dgm:pt>
  </dgm:ptLst>
  <dgm:cxnLst>
    <dgm:cxn modelId="{03CFD808-397E-4933-8B56-B494AF019E92}" type="presOf" srcId="{A147B1EA-6F48-4157-8DC0-557EFE2ADBA8}" destId="{0C845656-0EA5-411B-8C2D-05CFF906D307}" srcOrd="0" destOrd="0" presId="urn:microsoft.com/office/officeart/2005/8/layout/cycle3"/>
    <dgm:cxn modelId="{4579990C-8049-430A-9490-13094E441123}" srcId="{4AC48D99-0DE7-48B6-A113-2C760AC4757C}" destId="{B9F51148-C299-419E-820A-E1AED49F2826}" srcOrd="3" destOrd="0" parTransId="{E51E024D-9B87-4FFA-B0E0-CA8EC4B841B3}" sibTransId="{580311B7-19E2-4172-B781-4FA2FFD5EB65}"/>
    <dgm:cxn modelId="{2E733320-E3EE-4C61-BA4D-38A5CC9D10CD}" type="presOf" srcId="{746A19CB-2E13-4BF9-858E-C1B4E955F596}" destId="{5B37A9E7-CC8C-45F2-8AB4-23F22EEBDF5E}" srcOrd="0" destOrd="0" presId="urn:microsoft.com/office/officeart/2005/8/layout/cycle3"/>
    <dgm:cxn modelId="{14C6A15F-F50F-4318-84A0-DBF13F87F0E5}" type="presOf" srcId="{59FE3648-145F-43F2-BF14-8BF33BCD0CE5}" destId="{940F0A07-C14D-4098-942A-C16C9D4357E4}" srcOrd="0" destOrd="0" presId="urn:microsoft.com/office/officeart/2005/8/layout/cycle3"/>
    <dgm:cxn modelId="{7925CF63-FA35-4AFE-BBD0-69C2E3D4EE36}" srcId="{4AC48D99-0DE7-48B6-A113-2C760AC4757C}" destId="{A147B1EA-6F48-4157-8DC0-557EFE2ADBA8}" srcOrd="2" destOrd="0" parTransId="{31632675-9F21-42F2-8B55-8600292B13E3}" sibTransId="{BF4B2843-9399-44D4-AD83-FB34CBA09774}"/>
    <dgm:cxn modelId="{85823B64-19EB-4F49-9BF7-1E0111B51245}" type="presOf" srcId="{4AC48D99-0DE7-48B6-A113-2C760AC4757C}" destId="{7C469372-89FB-4E8E-B195-DDEB846C5ACD}" srcOrd="0" destOrd="0" presId="urn:microsoft.com/office/officeart/2005/8/layout/cycle3"/>
    <dgm:cxn modelId="{5DCA446C-088C-4507-B2A7-22D4C46EB493}" srcId="{4AC48D99-0DE7-48B6-A113-2C760AC4757C}" destId="{4DF00607-DF51-43F3-9799-8EF61F535E25}" srcOrd="0" destOrd="0" parTransId="{0839E487-8C36-4379-AB04-6D46C16D7354}" sibTransId="{59FE3648-145F-43F2-BF14-8BF33BCD0CE5}"/>
    <dgm:cxn modelId="{A5A37572-842A-4D3B-A2E3-F05FBCD2541B}" type="presOf" srcId="{B9F51148-C299-419E-820A-E1AED49F2826}" destId="{48764590-0AD5-475A-8990-C73068DA4A60}" srcOrd="0" destOrd="0" presId="urn:microsoft.com/office/officeart/2005/8/layout/cycle3"/>
    <dgm:cxn modelId="{B3D1CC7A-8C03-4FB5-8856-85C06C17E2D5}" type="presOf" srcId="{3E9F3C8D-5622-4327-A205-BCF557A9AE64}" destId="{C976B564-D85C-4CEF-85F6-71E499AF47DF}" srcOrd="0" destOrd="0" presId="urn:microsoft.com/office/officeart/2005/8/layout/cycle3"/>
    <dgm:cxn modelId="{F1E3D489-19D5-4545-B833-EB2905DC17C2}" srcId="{4AC48D99-0DE7-48B6-A113-2C760AC4757C}" destId="{746A19CB-2E13-4BF9-858E-C1B4E955F596}" srcOrd="1" destOrd="0" parTransId="{250C3F9D-143A-4F55-8B84-239B85CB66CD}" sibTransId="{19A73DE3-53ED-4922-9335-8AC98050CD0D}"/>
    <dgm:cxn modelId="{6E77989E-5B6D-4EFD-B33F-F2E6D4CB4BC7}" type="presOf" srcId="{4DF00607-DF51-43F3-9799-8EF61F535E25}" destId="{3FCE47CB-BC60-4E48-8580-1EE89A521100}" srcOrd="0" destOrd="0" presId="urn:microsoft.com/office/officeart/2005/8/layout/cycle3"/>
    <dgm:cxn modelId="{8FC81AA7-2FC4-4B6A-8CF0-810FCC61FC3F}" srcId="{4AC48D99-0DE7-48B6-A113-2C760AC4757C}" destId="{3E9F3C8D-5622-4327-A205-BCF557A9AE64}" srcOrd="4" destOrd="0" parTransId="{B59B41BB-08F5-4147-BB29-1EE94B96FE1A}" sibTransId="{76C66B64-7553-497A-94DE-5B2DE89E6449}"/>
    <dgm:cxn modelId="{D7B8B94F-DBFE-4342-8BF1-8B7C95727FB6}" type="presParOf" srcId="{7C469372-89FB-4E8E-B195-DDEB846C5ACD}" destId="{009FCBBA-F37F-49CE-AB8C-6C5A94B77F8C}" srcOrd="0" destOrd="0" presId="urn:microsoft.com/office/officeart/2005/8/layout/cycle3"/>
    <dgm:cxn modelId="{A217F39F-3AE7-405A-9E9C-953FFEE7BD2F}" type="presParOf" srcId="{009FCBBA-F37F-49CE-AB8C-6C5A94B77F8C}" destId="{3FCE47CB-BC60-4E48-8580-1EE89A521100}" srcOrd="0" destOrd="0" presId="urn:microsoft.com/office/officeart/2005/8/layout/cycle3"/>
    <dgm:cxn modelId="{4A472D93-C32B-4E4E-BF91-68A69DF4FB69}" type="presParOf" srcId="{009FCBBA-F37F-49CE-AB8C-6C5A94B77F8C}" destId="{940F0A07-C14D-4098-942A-C16C9D4357E4}" srcOrd="1" destOrd="0" presId="urn:microsoft.com/office/officeart/2005/8/layout/cycle3"/>
    <dgm:cxn modelId="{64F0DBD8-4727-40D9-A5A4-979281274F18}" type="presParOf" srcId="{009FCBBA-F37F-49CE-AB8C-6C5A94B77F8C}" destId="{5B37A9E7-CC8C-45F2-8AB4-23F22EEBDF5E}" srcOrd="2" destOrd="0" presId="urn:microsoft.com/office/officeart/2005/8/layout/cycle3"/>
    <dgm:cxn modelId="{4B4B2EE5-56A9-4FE5-90EF-8DA951784FB4}" type="presParOf" srcId="{009FCBBA-F37F-49CE-AB8C-6C5A94B77F8C}" destId="{0C845656-0EA5-411B-8C2D-05CFF906D307}" srcOrd="3" destOrd="0" presId="urn:microsoft.com/office/officeart/2005/8/layout/cycle3"/>
    <dgm:cxn modelId="{25EB674B-0E96-44CA-81B7-8E867131BFA9}" type="presParOf" srcId="{009FCBBA-F37F-49CE-AB8C-6C5A94B77F8C}" destId="{48764590-0AD5-475A-8990-C73068DA4A60}" srcOrd="4" destOrd="0" presId="urn:microsoft.com/office/officeart/2005/8/layout/cycle3"/>
    <dgm:cxn modelId="{84A4EC5C-FC72-4B99-85BB-83ABE3201712}" type="presParOf" srcId="{009FCBBA-F37F-49CE-AB8C-6C5A94B77F8C}" destId="{C976B564-D85C-4CEF-85F6-71E499AF47DF}"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31E19-4169-458B-A106-BF28D8E43BBF}">
      <dsp:nvSpPr>
        <dsp:cNvPr id="0" name=""/>
        <dsp:cNvSpPr/>
      </dsp:nvSpPr>
      <dsp:spPr>
        <a:xfrm>
          <a:off x="3799049" y="1155406"/>
          <a:ext cx="2192869" cy="219286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i="0" kern="12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Homelessness can increase traumatic exposure</a:t>
          </a:r>
        </a:p>
      </dsp:txBody>
      <dsp:txXfrm>
        <a:off x="3799049" y="1155406"/>
        <a:ext cx="2192869" cy="2192869"/>
      </dsp:txXfrm>
    </dsp:sp>
    <dsp:sp modelId="{D3C10DEA-EE1E-4655-AE40-8C85405FBB47}">
      <dsp:nvSpPr>
        <dsp:cNvPr id="0" name=""/>
        <dsp:cNvSpPr/>
      </dsp:nvSpPr>
      <dsp:spPr>
        <a:xfrm>
          <a:off x="852886" y="-1079"/>
          <a:ext cx="4505841" cy="4505841"/>
        </a:xfrm>
        <a:prstGeom prst="circularArrow">
          <a:avLst>
            <a:gd name="adj1" fmla="val 9490"/>
            <a:gd name="adj2" fmla="val 685623"/>
            <a:gd name="adj3" fmla="val 7847522"/>
            <a:gd name="adj4" fmla="val 2266855"/>
            <a:gd name="adj5" fmla="val 11072"/>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1F22766-E507-49AB-BF61-AFB1EB4CCD78}">
      <dsp:nvSpPr>
        <dsp:cNvPr id="0" name=""/>
        <dsp:cNvSpPr/>
      </dsp:nvSpPr>
      <dsp:spPr>
        <a:xfrm>
          <a:off x="219695" y="1155406"/>
          <a:ext cx="2192869" cy="2192869"/>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b="1" i="0" kern="12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Trauma drives homelessness </a:t>
          </a:r>
        </a:p>
      </dsp:txBody>
      <dsp:txXfrm>
        <a:off x="219695" y="1155406"/>
        <a:ext cx="2192869" cy="2192869"/>
      </dsp:txXfrm>
    </dsp:sp>
    <dsp:sp modelId="{CA8B53E5-2F3A-4BFD-A68C-4DE8E4516DFC}">
      <dsp:nvSpPr>
        <dsp:cNvPr id="0" name=""/>
        <dsp:cNvSpPr/>
      </dsp:nvSpPr>
      <dsp:spPr>
        <a:xfrm>
          <a:off x="852886" y="-1079"/>
          <a:ext cx="4505841" cy="4505841"/>
        </a:xfrm>
        <a:prstGeom prst="circularArrow">
          <a:avLst>
            <a:gd name="adj1" fmla="val 9490"/>
            <a:gd name="adj2" fmla="val 685623"/>
            <a:gd name="adj3" fmla="val 18647522"/>
            <a:gd name="adj4" fmla="val 13066855"/>
            <a:gd name="adj5" fmla="val 11072"/>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F0A07-C14D-4098-942A-C16C9D4357E4}">
      <dsp:nvSpPr>
        <dsp:cNvPr id="0" name=""/>
        <dsp:cNvSpPr/>
      </dsp:nvSpPr>
      <dsp:spPr>
        <a:xfrm>
          <a:off x="1294242" y="-40312"/>
          <a:ext cx="6481373" cy="6481373"/>
        </a:xfrm>
        <a:prstGeom prst="circularArrow">
          <a:avLst>
            <a:gd name="adj1" fmla="val 5544"/>
            <a:gd name="adj2" fmla="val 330680"/>
            <a:gd name="adj3" fmla="val 13753251"/>
            <a:gd name="adj4" fmla="val 17399779"/>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CE47CB-BC60-4E48-8580-1EE89A521100}">
      <dsp:nvSpPr>
        <dsp:cNvPr id="0" name=""/>
        <dsp:cNvSpPr/>
      </dsp:nvSpPr>
      <dsp:spPr>
        <a:xfrm>
          <a:off x="3002619" y="2224"/>
          <a:ext cx="3064620" cy="153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Psychological Awareness</a:t>
          </a:r>
        </a:p>
      </dsp:txBody>
      <dsp:txXfrm>
        <a:off x="3077420" y="77025"/>
        <a:ext cx="2915018" cy="1382708"/>
      </dsp:txXfrm>
    </dsp:sp>
    <dsp:sp modelId="{5B37A9E7-CC8C-45F2-8AB4-23F22EEBDF5E}">
      <dsp:nvSpPr>
        <dsp:cNvPr id="0" name=""/>
        <dsp:cNvSpPr/>
      </dsp:nvSpPr>
      <dsp:spPr>
        <a:xfrm>
          <a:off x="6005238" y="2075566"/>
          <a:ext cx="3064620" cy="153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Staff Training &amp; Support </a:t>
          </a:r>
        </a:p>
      </dsp:txBody>
      <dsp:txXfrm>
        <a:off x="6080039" y="2150367"/>
        <a:ext cx="2915018" cy="1382708"/>
      </dsp:txXfrm>
    </dsp:sp>
    <dsp:sp modelId="{0C845656-0EA5-411B-8C2D-05CFF906D307}">
      <dsp:nvSpPr>
        <dsp:cNvPr id="0" name=""/>
        <dsp:cNvSpPr/>
      </dsp:nvSpPr>
      <dsp:spPr>
        <a:xfrm>
          <a:off x="4627206" y="5002188"/>
          <a:ext cx="3064620" cy="153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Roles, Rules &amp; Responses</a:t>
          </a:r>
        </a:p>
      </dsp:txBody>
      <dsp:txXfrm>
        <a:off x="4702007" y="5076989"/>
        <a:ext cx="2915018" cy="1382708"/>
      </dsp:txXfrm>
    </dsp:sp>
    <dsp:sp modelId="{48764590-0AD5-475A-8990-C73068DA4A60}">
      <dsp:nvSpPr>
        <dsp:cNvPr id="0" name=""/>
        <dsp:cNvSpPr/>
      </dsp:nvSpPr>
      <dsp:spPr>
        <a:xfrm>
          <a:off x="1378032" y="5002188"/>
          <a:ext cx="3064620" cy="153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Spaces of Opportunity</a:t>
          </a:r>
        </a:p>
      </dsp:txBody>
      <dsp:txXfrm>
        <a:off x="1452833" y="5076989"/>
        <a:ext cx="2915018" cy="1382708"/>
      </dsp:txXfrm>
    </dsp:sp>
    <dsp:sp modelId="{C976B564-D85C-4CEF-85F6-71E499AF47DF}">
      <dsp:nvSpPr>
        <dsp:cNvPr id="0" name=""/>
        <dsp:cNvSpPr/>
      </dsp:nvSpPr>
      <dsp:spPr>
        <a:xfrm>
          <a:off x="0" y="2143661"/>
          <a:ext cx="3064620" cy="15323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Culture Learning &amp; Enquiry</a:t>
          </a:r>
        </a:p>
      </dsp:txBody>
      <dsp:txXfrm>
        <a:off x="74801" y="2218462"/>
        <a:ext cx="2915018" cy="1382708"/>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panose="02000503000000020004"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panose="02000503000000020004" pitchFamily="2" charset="0"/>
              </a:defRPr>
            </a:lvl1pPr>
          </a:lstStyle>
          <a:p>
            <a:fld id="{9B805C9A-773E-4C28-A538-D26D668BD9F4}" type="datetimeFigureOut">
              <a:rPr lang="en-GB" smtClean="0"/>
              <a:pPr/>
              <a:t>06/06/2023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panose="02000503000000020004"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panose="02000503000000020004" pitchFamily="2" charset="0"/>
              </a:defRPr>
            </a:lvl1pPr>
          </a:lstStyle>
          <a:p>
            <a:fld id="{FAE6A5C8-D95D-45D4-B2CF-52C9783D0398}" type="slidenum">
              <a:rPr lang="en-GB" smtClean="0"/>
              <a:pPr/>
              <a:t>‹#›</a:t>
            </a:fld>
            <a:endParaRPr lang="en-GB" dirty="0"/>
          </a:p>
        </p:txBody>
      </p:sp>
    </p:spTree>
    <p:extLst>
      <p:ext uri="{BB962C8B-B14F-4D97-AF65-F5344CB8AC3E}">
        <p14:creationId xmlns:p14="http://schemas.microsoft.com/office/powerpoint/2010/main" val="68902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panose="02000503000000020004" pitchFamily="2" charset="0"/>
        <a:ea typeface="+mn-ea"/>
        <a:cs typeface="+mn-cs"/>
      </a:defRPr>
    </a:lvl1pPr>
    <a:lvl2pPr marL="457200" algn="l" defTabSz="914400" rtl="0" eaLnBrk="1" latinLnBrk="0" hangingPunct="1">
      <a:defRPr sz="1200" b="0" i="0" kern="1200">
        <a:solidFill>
          <a:schemeClr val="tx1"/>
        </a:solidFill>
        <a:latin typeface="Helvetica Neue" panose="02000503000000020004" pitchFamily="2" charset="0"/>
        <a:ea typeface="+mn-ea"/>
        <a:cs typeface="+mn-cs"/>
      </a:defRPr>
    </a:lvl2pPr>
    <a:lvl3pPr marL="914400" algn="l" defTabSz="914400" rtl="0" eaLnBrk="1" latinLnBrk="0" hangingPunct="1">
      <a:defRPr sz="1200" b="0" i="0" kern="1200">
        <a:solidFill>
          <a:schemeClr val="tx1"/>
        </a:solidFill>
        <a:latin typeface="Helvetica Neue" panose="02000503000000020004" pitchFamily="2" charset="0"/>
        <a:ea typeface="+mn-ea"/>
        <a:cs typeface="+mn-cs"/>
      </a:defRPr>
    </a:lvl3pPr>
    <a:lvl4pPr marL="1371600" algn="l" defTabSz="914400" rtl="0" eaLnBrk="1" latinLnBrk="0" hangingPunct="1">
      <a:defRPr sz="1200" b="0" i="0" kern="1200">
        <a:solidFill>
          <a:schemeClr val="tx1"/>
        </a:solidFill>
        <a:latin typeface="Helvetica Neue" panose="02000503000000020004" pitchFamily="2" charset="0"/>
        <a:ea typeface="+mn-ea"/>
        <a:cs typeface="+mn-cs"/>
      </a:defRPr>
    </a:lvl4pPr>
    <a:lvl5pPr marL="1828800" algn="l" defTabSz="914400" rtl="0" eaLnBrk="1" latinLnBrk="0" hangingPunct="1">
      <a:defRPr sz="1200" b="0" i="0" kern="1200">
        <a:solidFill>
          <a:schemeClr val="tx1"/>
        </a:solidFill>
        <a:latin typeface="Helvetica Neue"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MS PGothic" panose="020B0600070205080204" pitchFamily="34" charset="-128"/>
                <a:cs typeface="Arial" panose="020B0604020202020204" pitchFamily="34" charset="0"/>
              </a:rPr>
              <a:t>Here to talk about homelessness but lets us be clear that were not talking about housing. </a:t>
            </a:r>
          </a:p>
        </p:txBody>
      </p:sp>
    </p:spTree>
    <p:extLst>
      <p:ext uri="{BB962C8B-B14F-4D97-AF65-F5344CB8AC3E}">
        <p14:creationId xmlns:p14="http://schemas.microsoft.com/office/powerpoint/2010/main" val="297472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up to everyone to recognize signs and symptoms of compassion fatigue in each other </a:t>
            </a:r>
          </a:p>
          <a:p>
            <a:r>
              <a:rPr lang="en-GB" dirty="0"/>
              <a:t>Apathy and lethargy = poor judgment and bad outcomes </a:t>
            </a:r>
          </a:p>
          <a:p>
            <a:r>
              <a:rPr lang="en-GB" dirty="0"/>
              <a:t>Watch our boundaries</a:t>
            </a:r>
          </a:p>
          <a:p>
            <a:r>
              <a:rPr lang="en-GB" dirty="0"/>
              <a:t>Use “Care-</a:t>
            </a:r>
            <a:r>
              <a:rPr lang="en-GB" dirty="0" err="1"/>
              <a:t>frontation</a:t>
            </a:r>
            <a:r>
              <a:rPr lang="en-GB" dirty="0"/>
              <a:t>” with each other </a:t>
            </a:r>
          </a:p>
          <a:p>
            <a:pPr marL="406340" lvl="1" indent="0">
              <a:spcAft>
                <a:spcPts val="600"/>
              </a:spcAft>
              <a:buNone/>
            </a:pPr>
            <a:r>
              <a:rPr lang="en-GB" i="1" dirty="0"/>
              <a:t>“You were a bit snippy on the phone.” </a:t>
            </a:r>
          </a:p>
          <a:p>
            <a:pPr marL="406340" lvl="1" indent="0">
              <a:spcAft>
                <a:spcPts val="600"/>
              </a:spcAft>
              <a:buNone/>
            </a:pPr>
            <a:r>
              <a:rPr lang="en-GB" i="1" dirty="0"/>
              <a:t>“That isn’t strengths-based language.” </a:t>
            </a:r>
          </a:p>
          <a:p>
            <a:pPr marL="406340" lvl="1" indent="0">
              <a:spcAft>
                <a:spcPts val="600"/>
              </a:spcAft>
              <a:buNone/>
            </a:pPr>
            <a:r>
              <a:rPr lang="en-GB" i="1" dirty="0"/>
              <a:t>“Your conversation sounded a little too friendly. I’m worried the boundaries might be blurred.” </a:t>
            </a:r>
          </a:p>
          <a:p>
            <a:pPr marL="406340" lvl="1" indent="0">
              <a:spcAft>
                <a:spcPts val="600"/>
              </a:spcAft>
              <a:buNone/>
            </a:pPr>
            <a:r>
              <a:rPr lang="en-GB" i="1" dirty="0"/>
              <a:t>“I am worried about you.” </a:t>
            </a:r>
          </a:p>
          <a:p>
            <a:endParaRPr lang="en-GB" dirty="0"/>
          </a:p>
        </p:txBody>
      </p:sp>
      <p:sp>
        <p:nvSpPr>
          <p:cNvPr id="4" name="Slide Number Placeholder 3"/>
          <p:cNvSpPr>
            <a:spLocks noGrp="1"/>
          </p:cNvSpPr>
          <p:nvPr>
            <p:ph type="sldNum" sz="quarter" idx="5"/>
          </p:nvPr>
        </p:nvSpPr>
        <p:spPr/>
        <p:txBody>
          <a:bodyPr/>
          <a:lstStyle/>
          <a:p>
            <a:fld id="{FAE6A5C8-D95D-45D4-B2CF-52C9783D0398}" type="slidenum">
              <a:rPr lang="en-GB" smtClean="0"/>
              <a:pPr/>
              <a:t>17</a:t>
            </a:fld>
            <a:endParaRPr lang="en-GB" dirty="0"/>
          </a:p>
        </p:txBody>
      </p:sp>
    </p:spTree>
    <p:extLst>
      <p:ext uri="{BB962C8B-B14F-4D97-AF65-F5344CB8AC3E}">
        <p14:creationId xmlns:p14="http://schemas.microsoft.com/office/powerpoint/2010/main" val="3524199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MS PGothic" panose="020B0600070205080204" pitchFamily="34" charset="-128"/>
              <a:cs typeface="Segoe UI Historic" panose="020B0502040204020203" pitchFamily="34" charset="0"/>
            </a:endParaRPr>
          </a:p>
        </p:txBody>
      </p:sp>
    </p:spTree>
    <p:extLst>
      <p:ext uri="{BB962C8B-B14F-4D97-AF65-F5344CB8AC3E}">
        <p14:creationId xmlns:p14="http://schemas.microsoft.com/office/powerpoint/2010/main" val="1837286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200"/>
              </a:spcBef>
              <a:spcAft>
                <a:spcPts val="1800"/>
              </a:spcAft>
              <a:buClr>
                <a:schemeClr val="accent2"/>
              </a:buClr>
              <a:buSzPct val="120000"/>
            </a:pPr>
            <a:r>
              <a:rPr lang="en-GB" altLang="en-US" sz="1200" b="1" spc="-150"/>
              <a:t> Interactive, engaged, supportive participation   </a:t>
            </a:r>
          </a:p>
          <a:p>
            <a:pPr>
              <a:lnSpc>
                <a:spcPct val="100000"/>
              </a:lnSpc>
              <a:spcBef>
                <a:spcPts val="200"/>
              </a:spcBef>
              <a:spcAft>
                <a:spcPts val="1800"/>
              </a:spcAft>
              <a:buClr>
                <a:schemeClr val="accent2"/>
              </a:buClr>
              <a:buSzPct val="120000"/>
            </a:pPr>
            <a:r>
              <a:rPr lang="en-GB" altLang="en-US" sz="1200" b="1" spc="-150"/>
              <a:t>    Personal, powerful and emotive topics</a:t>
            </a:r>
          </a:p>
          <a:p>
            <a:pPr>
              <a:lnSpc>
                <a:spcPct val="100000"/>
              </a:lnSpc>
              <a:spcBef>
                <a:spcPts val="200"/>
              </a:spcBef>
              <a:spcAft>
                <a:spcPts val="1800"/>
              </a:spcAft>
              <a:buClr>
                <a:schemeClr val="accent2"/>
              </a:buClr>
              <a:buSzPct val="120000"/>
            </a:pPr>
            <a:r>
              <a:rPr lang="en-GB" altLang="en-US" sz="1200" b="1" spc="-150"/>
              <a:t>    Monitoring, Self-care and reflection</a:t>
            </a:r>
          </a:p>
          <a:p>
            <a:pPr>
              <a:lnSpc>
                <a:spcPct val="100000"/>
              </a:lnSpc>
              <a:spcBef>
                <a:spcPts val="200"/>
              </a:spcBef>
              <a:spcAft>
                <a:spcPts val="1800"/>
              </a:spcAft>
              <a:buClr>
                <a:schemeClr val="accent2"/>
              </a:buClr>
              <a:buSzPct val="120000"/>
            </a:pPr>
            <a:r>
              <a:rPr lang="en-GB" altLang="en-US" sz="1200" b="1" spc="-150"/>
              <a:t>    Gain support where needed</a:t>
            </a:r>
            <a:endParaRPr lang="en-GB"/>
          </a:p>
        </p:txBody>
      </p:sp>
      <p:sp>
        <p:nvSpPr>
          <p:cNvPr id="4" name="Slide Number Placeholder 3"/>
          <p:cNvSpPr>
            <a:spLocks noGrp="1"/>
          </p:cNvSpPr>
          <p:nvPr>
            <p:ph type="sldNum" sz="quarter" idx="5"/>
          </p:nvPr>
        </p:nvSpPr>
        <p:spPr/>
        <p:txBody>
          <a:bodyPr/>
          <a:lstStyle/>
          <a:p>
            <a:pPr marL="0" marR="0" lvl="0" indent="0" algn="r" defTabSz="414680" rtl="0" eaLnBrk="1" fontAlgn="auto" latinLnBrk="0" hangingPunct="1">
              <a:lnSpc>
                <a:spcPct val="100000"/>
              </a:lnSpc>
              <a:spcBef>
                <a:spcPts val="0"/>
              </a:spcBef>
              <a:spcAft>
                <a:spcPts val="0"/>
              </a:spcAft>
              <a:buClrTx/>
              <a:buSzTx/>
              <a:buFontTx/>
              <a:buNone/>
              <a:tabLst/>
              <a:defRPr/>
            </a:pPr>
            <a:fld id="{FAE6A5C8-D95D-45D4-B2CF-52C9783D0398}" type="slidenum">
              <a:rPr kumimoji="0" lang="en-GB" sz="12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1468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99191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FF00"/>
                </a:highlight>
                <a:ea typeface="Helvetica Neue" panose="02000503000000020004" pitchFamily="2" charset="0"/>
              </a:rPr>
              <a:t>“There is a vicious circle between trauma and homelessness. T</a:t>
            </a:r>
            <a:r>
              <a:rPr lang="en-GB" dirty="0">
                <a:highlight>
                  <a:srgbClr val="FFFF00"/>
                </a:highlight>
                <a:ea typeface="Helvetica Neue" panose="02000503000000020004" pitchFamily="2" charset="0"/>
                <a:cs typeface="Helvetica Neue" panose="02000503000000020004" pitchFamily="2" charset="0"/>
              </a:rPr>
              <a:t>rauma drives homelessness and homelessness can increase traumatic exposure. Trauma drives social difficulties and mental health problems which can cause homelessness.”[2017, p6</a:t>
            </a:r>
            <a:r>
              <a:rPr lang="en-GB" sz="800" dirty="0">
                <a:ea typeface="Helvetica Neue" panose="02000503000000020004" pitchFamily="2" charset="0"/>
                <a:cs typeface="Helvetica Neue" panose="02000503000000020004" pitchFamily="2" charset="0"/>
              </a:rPr>
              <a:t> </a:t>
            </a:r>
            <a:r>
              <a:rPr lang="en-GB" dirty="0">
                <a:highlight>
                  <a:srgbClr val="FFFF00"/>
                </a:highlight>
                <a:ea typeface="Helvetica Neue" panose="02000503000000020004" pitchFamily="2" charset="0"/>
                <a:cs typeface="Helvetica Neue" panose="02000503000000020004" pitchFamily="2" charset="0"/>
              </a:rPr>
              <a:t>]</a:t>
            </a:r>
            <a:r>
              <a:rPr lang="en-GB" dirty="0"/>
              <a:t> </a:t>
            </a:r>
            <a:r>
              <a:rPr lang="en-GB" sz="800" dirty="0">
                <a:ea typeface="Helvetica Neue" panose="02000503000000020004" pitchFamily="2" charset="0"/>
                <a:cs typeface="Helvetica Neue" panose="02000503000000020004" pitchFamily="2" charset="0"/>
              </a:rPr>
              <a:t> </a:t>
            </a:r>
            <a:r>
              <a:rPr lang="en-GB" sz="1000" dirty="0">
                <a:highlight>
                  <a:srgbClr val="FFFF00"/>
                </a:highlight>
                <a:ea typeface="Helvetica Neue" panose="02000503000000020004" pitchFamily="2" charset="0"/>
                <a:cs typeface="Helvetica Neue" panose="02000503000000020004" pitchFamily="2" charset="0"/>
              </a:rPr>
              <a:t>EDITING POINT</a:t>
            </a:r>
            <a:r>
              <a:rPr lang="en-GB" sz="1000" dirty="0">
                <a:ea typeface="Helvetica Neue" panose="02000503000000020004" pitchFamily="2" charset="0"/>
                <a:cs typeface="Helvetica Neue" panose="02000503000000020004" pitchFamily="2" charset="0"/>
              </a:rPr>
              <a:t>: Write quote on screen – alongside an image of someone homeless.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solidFill>
                  <a:schemeClr val="tx1">
                    <a:lumMod val="75000"/>
                    <a:lumOff val="25000"/>
                  </a:schemeClr>
                </a:solidFill>
              </a:rPr>
              <a:t>Over </a:t>
            </a:r>
            <a:r>
              <a:rPr lang="en-GB" altLang="en-US" dirty="0"/>
              <a:t>represented Hx </a:t>
            </a:r>
            <a:r>
              <a:rPr lang="en-GB" altLang="en-US" b="1" dirty="0"/>
              <a:t>neglect, abuse &amp; traumatic life events  </a:t>
            </a:r>
            <a:r>
              <a:rPr lang="en-GB" altLang="en-US" dirty="0"/>
              <a:t> </a:t>
            </a:r>
            <a:endParaRPr lang="en-GB" altLang="en-US" dirty="0">
              <a:solidFill>
                <a:schemeClr val="tx1">
                  <a:lumMod val="75000"/>
                  <a:lumOff val="25000"/>
                </a:schemeClr>
              </a:solidFill>
            </a:endParaRPr>
          </a:p>
          <a:p>
            <a:endParaRPr lang="en-GB" dirty="0"/>
          </a:p>
          <a:p>
            <a:r>
              <a:rPr lang="en-GB" sz="1200" kern="1200" dirty="0">
                <a:solidFill>
                  <a:schemeClr val="tx1"/>
                </a:solidFill>
                <a:effectLst/>
                <a:ea typeface="+mn-ea"/>
                <a:cs typeface="+mn-cs"/>
              </a:rPr>
              <a:t>Role of power, poverty and inequality</a:t>
            </a:r>
          </a:p>
          <a:p>
            <a:pPr lvl="0"/>
            <a:r>
              <a:rPr lang="en-GB" sz="1200" kern="1200" dirty="0">
                <a:solidFill>
                  <a:schemeClr val="tx1"/>
                </a:solidFill>
                <a:effectLst/>
                <a:ea typeface="+mn-ea"/>
                <a:cs typeface="+mn-cs"/>
              </a:rPr>
              <a:t>Now lets have a think about the role of power, poverty and inequality on how people experience and respond following trauma</a:t>
            </a:r>
          </a:p>
          <a:p>
            <a:pPr lvl="0"/>
            <a:r>
              <a:rPr lang="en-GB" sz="1200" kern="1200" dirty="0">
                <a:solidFill>
                  <a:schemeClr val="tx1"/>
                </a:solidFill>
                <a:effectLst/>
                <a:ea typeface="+mn-ea"/>
                <a:cs typeface="+mn-cs"/>
              </a:rPr>
              <a:t>When some people experience a traumatic event, they may be have the material, economic or social capital to seek the resources then need to make sense out of their experience and create a re-</a:t>
            </a:r>
            <a:r>
              <a:rPr lang="en-GB" sz="1200" kern="1200" dirty="0" err="1">
                <a:solidFill>
                  <a:schemeClr val="tx1"/>
                </a:solidFill>
                <a:effectLst/>
                <a:ea typeface="+mn-ea"/>
                <a:cs typeface="+mn-cs"/>
              </a:rPr>
              <a:t>newed</a:t>
            </a:r>
            <a:r>
              <a:rPr lang="en-GB" sz="1200" kern="1200" dirty="0">
                <a:solidFill>
                  <a:schemeClr val="tx1"/>
                </a:solidFill>
                <a:effectLst/>
                <a:ea typeface="+mn-ea"/>
                <a:cs typeface="+mn-cs"/>
              </a:rPr>
              <a:t> sense of safety. For example, pay for therapy, talk to available family, move house or job, take time off. </a:t>
            </a:r>
          </a:p>
          <a:p>
            <a:pPr lvl="0"/>
            <a:r>
              <a:rPr lang="en-GB" sz="1200" kern="1200" dirty="0">
                <a:solidFill>
                  <a:schemeClr val="tx1"/>
                </a:solidFill>
                <a:effectLst/>
                <a:ea typeface="+mn-ea"/>
                <a:cs typeface="+mn-cs"/>
              </a:rPr>
              <a:t>However, when people are living in conditions of poverty and inequality, they are unlikely to have these choices </a:t>
            </a:r>
          </a:p>
          <a:p>
            <a:pPr lvl="0"/>
            <a:r>
              <a:rPr lang="en-GB" sz="1200" kern="1200" dirty="0">
                <a:solidFill>
                  <a:schemeClr val="tx1"/>
                </a:solidFill>
                <a:effectLst/>
                <a:ea typeface="+mn-ea"/>
                <a:cs typeface="+mn-cs"/>
              </a:rPr>
              <a:t>These psychological processes can compound the impact of ACE and make it very difficult for people to engage with services.</a:t>
            </a:r>
          </a:p>
          <a:p>
            <a:pPr lvl="0"/>
            <a:r>
              <a:rPr lang="en-GB" sz="1200" kern="1200" dirty="0">
                <a:solidFill>
                  <a:schemeClr val="tx1"/>
                </a:solidFill>
                <a:effectLst/>
                <a:ea typeface="+mn-ea"/>
                <a:cs typeface="+mn-cs"/>
              </a:rPr>
              <a:t>This is why services must be set up with an understanding of the impact of trauma across time </a:t>
            </a:r>
          </a:p>
          <a:p>
            <a:r>
              <a:rPr lang="en-GB" sz="1200" kern="1200" dirty="0">
                <a:solidFill>
                  <a:schemeClr val="tx1"/>
                </a:solidFill>
                <a:effectLst/>
                <a:ea typeface="+mn-ea"/>
                <a:cs typeface="+mn-cs"/>
              </a:rPr>
              <a:t> Image to show trauma across time , i.e. ACE compounded by social trauma of poverty and then </a:t>
            </a:r>
            <a:r>
              <a:rPr lang="en-GB" sz="1200" kern="1200" dirty="0" err="1">
                <a:solidFill>
                  <a:schemeClr val="tx1"/>
                </a:solidFill>
                <a:effectLst/>
                <a:ea typeface="+mn-ea"/>
                <a:cs typeface="+mn-cs"/>
              </a:rPr>
              <a:t>homelesness</a:t>
            </a:r>
            <a:r>
              <a:rPr lang="en-GB" sz="1200" kern="1200" dirty="0">
                <a:solidFill>
                  <a:schemeClr val="tx1"/>
                </a:solidFill>
                <a:effectLst/>
                <a:ea typeface="+mn-ea"/>
                <a:cs typeface="+mn-cs"/>
              </a:rPr>
              <a:t> – great if could link to visual in video 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 ‘Traumatic events call into question basic human relationships. They breach the attachments of family, friendship, love, and community. They shatter the construction of the self that is formed and sustained in relation to others. They undermine the belief systems that give meaning to human experience. They violate the victim’s faith in a natural or divine order and cast the victim into a state of existential crisis’ Herman</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14680" rtl="0" eaLnBrk="1" fontAlgn="auto" latinLnBrk="0" hangingPunct="1">
              <a:lnSpc>
                <a:spcPct val="100000"/>
              </a:lnSpc>
              <a:spcBef>
                <a:spcPts val="0"/>
              </a:spcBef>
              <a:spcAft>
                <a:spcPts val="0"/>
              </a:spcAft>
              <a:buClrTx/>
              <a:buSzTx/>
              <a:buFontTx/>
              <a:buNone/>
              <a:tabLst/>
              <a:defRPr/>
            </a:pPr>
            <a:fld id="{7C23B32B-EE5E-4470-B19C-137C82EC4233}" type="slidenum">
              <a:rPr kumimoji="0" lang="en-GB" sz="12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1468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241991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84D464-68F8-426A-98F4-F1C8F00915AE}"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0399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580">
              <a:defRPr/>
            </a:pPr>
            <a:r>
              <a:rPr lang="en-GB" sz="1300" dirty="0"/>
              <a:t>Whilst </a:t>
            </a:r>
            <a:r>
              <a:rPr lang="en-GB" sz="1300" dirty="0" err="1"/>
              <a:t>retraumatisation</a:t>
            </a:r>
            <a:r>
              <a:rPr lang="en-GB" sz="1300" dirty="0"/>
              <a:t> can be unintentional and unanticipated, services who fail to acknowledge the role of trauma in people’s lives, and their consequent need for safety, mutuality, collaboration and empowerment, may inadvertently retraumatise, further reinforcing survivors’ needs for coping strategies that can become challenging for services, and for the individual.</a:t>
            </a:r>
          </a:p>
          <a:p>
            <a:endParaRPr lang="en-GB" dirty="0"/>
          </a:p>
        </p:txBody>
      </p:sp>
      <p:sp>
        <p:nvSpPr>
          <p:cNvPr id="4" name="Slide Number Placeholder 3"/>
          <p:cNvSpPr>
            <a:spLocks noGrp="1"/>
          </p:cNvSpPr>
          <p:nvPr>
            <p:ph type="sldNum" sz="quarter" idx="5"/>
          </p:nvPr>
        </p:nvSpPr>
        <p:spPr/>
        <p:txBody>
          <a:bodyPr/>
          <a:lstStyle/>
          <a:p>
            <a:fld id="{FAE6A5C8-D95D-45D4-B2CF-52C9783D0398}" type="slidenum">
              <a:rPr lang="en-GB" smtClean="0"/>
              <a:t>8</a:t>
            </a:fld>
            <a:endParaRPr lang="en-GB" dirty="0"/>
          </a:p>
        </p:txBody>
      </p:sp>
    </p:spTree>
    <p:extLst>
      <p:ext uri="{BB962C8B-B14F-4D97-AF65-F5344CB8AC3E}">
        <p14:creationId xmlns:p14="http://schemas.microsoft.com/office/powerpoint/2010/main" val="348183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a:t>
            </a:r>
            <a:r>
              <a:rPr lang="en-GB" altLang="en-US" sz="1200" i="1" dirty="0"/>
              <a:t>The PIE [Psychologically Informed Environment] originally arose out of the need to </a:t>
            </a:r>
            <a:r>
              <a:rPr lang="en-GB" altLang="en-US" sz="1200" b="1" i="1" dirty="0">
                <a:solidFill>
                  <a:srgbClr val="752F77"/>
                </a:solidFill>
              </a:rPr>
              <a:t>recognise and to work with the levels of emotional trauma </a:t>
            </a:r>
            <a:r>
              <a:rPr lang="en-GB" altLang="en-US" sz="1200" i="1" dirty="0"/>
              <a:t>that accompany, and in many cases precede, an individual becoming homeless</a:t>
            </a:r>
            <a:r>
              <a:rPr lang="en-GB" altLang="en-US" sz="1200"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A5C8-D95D-45D4-B2CF-52C9783D039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92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B5457-7439-4241-B5B1-0EEA6E4D1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98F8A-E4BA-4792-9901-6E6F71D47160}"/>
              </a:ext>
            </a:extLst>
          </p:cNvPr>
          <p:cNvSpPr>
            <a:spLocks noGrp="1"/>
          </p:cNvSpPr>
          <p:nvPr>
            <p:ph type="body" idx="1"/>
          </p:nvPr>
        </p:nvSpPr>
        <p:spPr/>
        <p:txBody>
          <a:bodyPr/>
          <a:lstStyle/>
          <a:p>
            <a:pPr>
              <a:defRPr/>
            </a:pPr>
            <a:r>
              <a:rPr lang="en-GB"/>
              <a:t>Going to focus on Psychological framework. </a:t>
            </a:r>
          </a:p>
          <a:p>
            <a:pPr>
              <a:defRPr/>
            </a:pPr>
            <a:r>
              <a:rPr lang="en-GB"/>
              <a:t>This can seem the least inaccessible bit to people – but it doesn’t need to be and in fact is central to all the other bits. </a:t>
            </a:r>
          </a:p>
          <a:p>
            <a:pPr>
              <a:defRPr/>
            </a:pPr>
            <a:endParaRPr lang="en-GB"/>
          </a:p>
        </p:txBody>
      </p:sp>
      <p:sp>
        <p:nvSpPr>
          <p:cNvPr id="4" name="Slide Number Placeholder 3">
            <a:extLst>
              <a:ext uri="{FF2B5EF4-FFF2-40B4-BE49-F238E27FC236}">
                <a16:creationId xmlns:a16="http://schemas.microsoft.com/office/drawing/2014/main" id="{4ADE3C04-7E7C-423C-AB86-2A96F813C72D}"/>
              </a:ext>
            </a:extLst>
          </p:cNvPr>
          <p:cNvSpPr>
            <a:spLocks noGrp="1"/>
          </p:cNvSpPr>
          <p:nvPr>
            <p:ph type="sldNum" sz="quarter" idx="5"/>
          </p:nvPr>
        </p:nvSpPr>
        <p:spPr/>
        <p:txBody>
          <a:bodyPr/>
          <a:lstStyle/>
          <a:p>
            <a:pPr>
              <a:defRPr/>
            </a:pPr>
            <a:fld id="{9F8FFF91-F9CF-492F-8B0E-87D33313C0C9}" type="slidenum">
              <a:rPr lang="en-GB" altLang="en-US" smtClean="0"/>
              <a:pPr>
                <a:defRPr/>
              </a:pPr>
              <a:t>11</a:t>
            </a:fld>
            <a:endParaRPr lang="en-GB" altLang="en-US"/>
          </a:p>
        </p:txBody>
      </p:sp>
    </p:spTree>
    <p:extLst>
      <p:ext uri="{BB962C8B-B14F-4D97-AF65-F5344CB8AC3E}">
        <p14:creationId xmlns:p14="http://schemas.microsoft.com/office/powerpoint/2010/main" val="2121508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C23B32B-EE5E-4470-B19C-137C82EC4233}" type="slidenum">
              <a:rPr lang="en-GB" smtClean="0"/>
              <a:t>12</a:t>
            </a:fld>
            <a:endParaRPr lang="en-GB"/>
          </a:p>
        </p:txBody>
      </p:sp>
    </p:spTree>
    <p:extLst>
      <p:ext uri="{BB962C8B-B14F-4D97-AF65-F5344CB8AC3E}">
        <p14:creationId xmlns:p14="http://schemas.microsoft.com/office/powerpoint/2010/main" val="374601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keeps our wheels turning? </a:t>
            </a:r>
          </a:p>
          <a:p>
            <a:endParaRPr lang="en-GB" dirty="0"/>
          </a:p>
          <a:p>
            <a:r>
              <a:rPr lang="en-GB" sz="1200" kern="1200" dirty="0">
                <a:solidFill>
                  <a:schemeClr val="tx1"/>
                </a:solidFill>
                <a:effectLst/>
                <a:ea typeface="+mn-ea"/>
                <a:cs typeface="+mn-cs"/>
              </a:rPr>
              <a:t>Common types of support are (all involve foundation of reflective practice):</a:t>
            </a:r>
          </a:p>
          <a:p>
            <a:pPr marL="171450" lvl="0" indent="-171450">
              <a:buFont typeface="Arial" panose="020B0604020202020204" pitchFamily="34" charset="0"/>
              <a:buChar char="•"/>
            </a:pPr>
            <a:r>
              <a:rPr lang="en-GB" sz="1200" kern="1200" dirty="0">
                <a:solidFill>
                  <a:schemeClr val="tx1"/>
                </a:solidFill>
                <a:effectLst/>
                <a:ea typeface="+mn-ea"/>
                <a:cs typeface="+mn-cs"/>
              </a:rPr>
              <a:t>Clinical 1:1 supervision</a:t>
            </a:r>
          </a:p>
          <a:p>
            <a:pPr marL="171450" lvl="0" indent="-171450">
              <a:buFont typeface="Arial" panose="020B0604020202020204" pitchFamily="34" charset="0"/>
              <a:buChar char="•"/>
            </a:pPr>
            <a:r>
              <a:rPr lang="en-GB" sz="1200" kern="1200" dirty="0">
                <a:solidFill>
                  <a:schemeClr val="tx1"/>
                </a:solidFill>
                <a:effectLst/>
                <a:ea typeface="+mn-ea"/>
                <a:cs typeface="+mn-cs"/>
              </a:rPr>
              <a:t>Group reflective practice (generally more process orientated)</a:t>
            </a:r>
          </a:p>
          <a:p>
            <a:pPr marL="171450" lvl="0" indent="-171450">
              <a:buFont typeface="Arial" panose="020B0604020202020204" pitchFamily="34" charset="0"/>
              <a:buChar char="•"/>
            </a:pPr>
            <a:r>
              <a:rPr lang="en-GB" sz="1200" kern="1200" dirty="0">
                <a:solidFill>
                  <a:schemeClr val="tx1"/>
                </a:solidFill>
                <a:effectLst/>
                <a:ea typeface="+mn-ea"/>
                <a:cs typeface="+mn-cs"/>
              </a:rPr>
              <a:t>Group complex case formulation sessions (generally a mix of process/action orientated)</a:t>
            </a:r>
          </a:p>
          <a:p>
            <a:pPr marL="171450" lvl="0" indent="-171450">
              <a:buFont typeface="Arial" panose="020B0604020202020204" pitchFamily="34" charset="0"/>
              <a:buChar char="•"/>
            </a:pPr>
            <a:r>
              <a:rPr lang="en-GB" sz="1200" kern="1200" dirty="0">
                <a:solidFill>
                  <a:schemeClr val="tx1"/>
                </a:solidFill>
                <a:effectLst/>
                <a:ea typeface="+mn-ea"/>
                <a:cs typeface="+mn-cs"/>
              </a:rPr>
              <a:t>1:1 complex case formulation sessions</a:t>
            </a:r>
          </a:p>
          <a:p>
            <a:pPr marL="171450" lvl="0" indent="-171450">
              <a:buFont typeface="Arial" panose="020B0604020202020204" pitchFamily="34" charset="0"/>
              <a:buChar char="•"/>
            </a:pPr>
            <a:r>
              <a:rPr lang="en-GB" sz="1200" kern="1200" dirty="0">
                <a:solidFill>
                  <a:schemeClr val="tx1"/>
                </a:solidFill>
                <a:effectLst/>
                <a:ea typeface="+mn-ea"/>
                <a:cs typeface="+mn-cs"/>
              </a:rPr>
              <a:t>Peer mentoring</a:t>
            </a:r>
          </a:p>
          <a:p>
            <a:pPr marL="171450" lvl="0" indent="-171450">
              <a:buFont typeface="Arial" panose="020B0604020202020204" pitchFamily="34" charset="0"/>
              <a:buChar char="•"/>
            </a:pPr>
            <a:r>
              <a:rPr lang="en-GB" sz="1200" kern="1200" dirty="0">
                <a:solidFill>
                  <a:schemeClr val="tx1"/>
                </a:solidFill>
                <a:effectLst/>
                <a:ea typeface="+mn-ea"/>
                <a:cs typeface="+mn-cs"/>
              </a:rPr>
              <a:t>Informal peer support</a:t>
            </a:r>
          </a:p>
          <a:p>
            <a:pPr marL="171450" indent="-171450">
              <a:buFont typeface="Arial" panose="020B0604020202020204" pitchFamily="34" charset="0"/>
              <a:buChar char="•"/>
            </a:pPr>
            <a:r>
              <a:rPr lang="en-GB" sz="1200" kern="1200" dirty="0">
                <a:solidFill>
                  <a:schemeClr val="tx1"/>
                </a:solidFill>
                <a:effectLst/>
                <a:ea typeface="+mn-ea"/>
                <a:cs typeface="+mn-cs"/>
              </a:rPr>
              <a:t>  </a:t>
            </a:r>
          </a:p>
          <a:p>
            <a:r>
              <a:rPr lang="en-GB" sz="1200" kern="1200" dirty="0">
                <a:solidFill>
                  <a:schemeClr val="tx1"/>
                </a:solidFill>
                <a:effectLst/>
                <a:ea typeface="+mn-ea"/>
                <a:cs typeface="+mn-cs"/>
              </a:rPr>
              <a:t> </a:t>
            </a:r>
          </a:p>
          <a:p>
            <a:pPr lvl="0"/>
            <a:r>
              <a:rPr lang="en-GB" sz="1200" kern="1200" dirty="0">
                <a:solidFill>
                  <a:schemeClr val="tx1"/>
                </a:solidFill>
                <a:effectLst/>
                <a:ea typeface="+mn-ea"/>
                <a:cs typeface="+mn-cs"/>
              </a:rPr>
              <a:t>When staff are supported appropriately they can respond by acknowledging emotion/pain/ reflect on unmet need for safety/respond by altering interaction style and environment where possible….this then decrease survivors feeling of being unsafe, increases control and decrease likelihood of violence and aggression</a:t>
            </a:r>
          </a:p>
          <a:p>
            <a:r>
              <a:rPr lang="en-GB" sz="1200" kern="1200" dirty="0">
                <a:solidFill>
                  <a:schemeClr val="tx1"/>
                </a:solidFill>
                <a:effectLst/>
                <a:ea typeface="+mn-ea"/>
                <a:cs typeface="+mn-cs"/>
              </a:rPr>
              <a:t> </a:t>
            </a:r>
          </a:p>
          <a:p>
            <a:r>
              <a:rPr lang="en-GB" sz="1200" kern="1200" dirty="0">
                <a:solidFill>
                  <a:schemeClr val="tx1"/>
                </a:solidFill>
                <a:effectLst/>
                <a:ea typeface="+mn-ea"/>
                <a:cs typeface="+mn-cs"/>
              </a:rPr>
              <a:t> </a:t>
            </a:r>
          </a:p>
          <a:p>
            <a:r>
              <a:rPr lang="en-GB" sz="1200" kern="1200" dirty="0">
                <a:solidFill>
                  <a:schemeClr val="tx1"/>
                </a:solidFill>
                <a:effectLst/>
                <a:ea typeface="+mn-ea"/>
                <a:cs typeface="+mn-cs"/>
              </a:rPr>
              <a:t>The elements of these different types of support should be driven to provide:</a:t>
            </a:r>
          </a:p>
          <a:p>
            <a:r>
              <a:rPr lang="en-GB" sz="1200" kern="1200" dirty="0">
                <a:solidFill>
                  <a:schemeClr val="tx1"/>
                </a:solidFill>
                <a:effectLst/>
                <a:ea typeface="+mn-ea"/>
                <a:cs typeface="+mn-cs"/>
              </a:rPr>
              <a:t> </a:t>
            </a:r>
          </a:p>
          <a:p>
            <a:pPr marL="171450" lvl="0" indent="-171450">
              <a:buFont typeface="Arial" panose="020B0604020202020204" pitchFamily="34" charset="0"/>
              <a:buChar char="•"/>
            </a:pPr>
            <a:r>
              <a:rPr lang="en-GB" sz="1200" kern="1200" dirty="0">
                <a:solidFill>
                  <a:schemeClr val="tx1"/>
                </a:solidFill>
                <a:effectLst/>
                <a:ea typeface="+mn-ea"/>
                <a:cs typeface="+mn-cs"/>
              </a:rPr>
              <a:t>Acknowledge the impact of the work, supporting processing and reducing risk of burnout and vicarious trauma. </a:t>
            </a:r>
          </a:p>
          <a:p>
            <a:pPr marL="171450" lvl="0" indent="-171450">
              <a:buFont typeface="Arial" panose="020B0604020202020204" pitchFamily="34" charset="0"/>
              <a:buChar char="•"/>
            </a:pPr>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A study by </a:t>
            </a:r>
            <a:r>
              <a:rPr lang="en-GB" sz="1200" kern="1200" dirty="0" err="1">
                <a:solidFill>
                  <a:schemeClr val="tx1"/>
                </a:solidFill>
                <a:effectLst/>
                <a:ea typeface="+mn-ea"/>
                <a:cs typeface="+mn-cs"/>
              </a:rPr>
              <a:t>Waegemaker</a:t>
            </a:r>
            <a:r>
              <a:rPr lang="en-GB" sz="1200" kern="1200" dirty="0">
                <a:solidFill>
                  <a:schemeClr val="tx1"/>
                </a:solidFill>
                <a:effectLst/>
                <a:ea typeface="+mn-ea"/>
                <a:cs typeface="+mn-cs"/>
              </a:rPr>
              <a:t> Schiff and Lane (2016) reveal that about 25% of workers in the homeless were suffering from burnout and compassion fatigue to the point where job performance &amp; quality of life was decreased. And 36% of workers reported symptoms of PTSD that very likely would result in a diagnosis of PTSD. </a:t>
            </a:r>
          </a:p>
          <a:p>
            <a:pPr marL="0" lvl="0" indent="0">
              <a:buFont typeface="Arial" panose="020B0604020202020204" pitchFamily="34" charset="0"/>
              <a:buNone/>
            </a:pPr>
            <a:endParaRPr lang="en-GB" sz="1200" kern="1200" dirty="0">
              <a:solidFill>
                <a:schemeClr val="tx1"/>
              </a:solidFill>
              <a:effectLst/>
              <a:ea typeface="+mn-ea"/>
              <a:cs typeface="+mn-cs"/>
            </a:endParaRPr>
          </a:p>
          <a:p>
            <a:pPr marL="171450" lvl="0" indent="-171450">
              <a:buFont typeface="Arial" panose="020B0604020202020204" pitchFamily="34" charset="0"/>
              <a:buChar char="•"/>
            </a:pPr>
            <a:r>
              <a:rPr lang="en-GB" sz="1200" kern="1200" dirty="0">
                <a:solidFill>
                  <a:schemeClr val="tx1"/>
                </a:solidFill>
                <a:effectLst/>
                <a:ea typeface="+mn-ea"/>
                <a:cs typeface="+mn-cs"/>
              </a:rPr>
              <a:t>A place for staff feelings in relation to service users/resident to be heard, validate and processed</a:t>
            </a:r>
          </a:p>
          <a:p>
            <a:pPr marL="171450" lvl="0" indent="-171450">
              <a:buFont typeface="Arial" panose="020B0604020202020204" pitchFamily="34" charset="0"/>
              <a:buChar char="•"/>
            </a:pPr>
            <a:r>
              <a:rPr lang="en-GB" sz="1200" kern="1200" dirty="0">
                <a:solidFill>
                  <a:schemeClr val="tx1"/>
                </a:solidFill>
                <a:effectLst/>
                <a:ea typeface="+mn-ea"/>
                <a:cs typeface="+mn-cs"/>
              </a:rPr>
              <a:t>A space for staff to reflect, share skills, knowledge, resilience and resources</a:t>
            </a:r>
          </a:p>
          <a:p>
            <a:pPr marL="171450" lvl="0" indent="-171450">
              <a:buFont typeface="Arial" panose="020B0604020202020204" pitchFamily="34" charset="0"/>
              <a:buChar char="•"/>
            </a:pPr>
            <a:r>
              <a:rPr lang="en-GB" sz="1200" kern="1200" dirty="0">
                <a:solidFill>
                  <a:schemeClr val="tx1"/>
                </a:solidFill>
                <a:effectLst/>
                <a:ea typeface="+mn-ea"/>
                <a:cs typeface="+mn-cs"/>
              </a:rPr>
              <a:t>An opportunity to elaborate narratives of hope and compassion</a:t>
            </a:r>
          </a:p>
          <a:p>
            <a:pPr marL="171450" lvl="0" indent="-171450">
              <a:buFont typeface="Arial" panose="020B0604020202020204" pitchFamily="34" charset="0"/>
              <a:buChar char="•"/>
            </a:pPr>
            <a:r>
              <a:rPr lang="en-GB" sz="1200" kern="1200" dirty="0">
                <a:solidFill>
                  <a:schemeClr val="tx1"/>
                </a:solidFill>
                <a:effectLst/>
                <a:ea typeface="+mn-ea"/>
                <a:cs typeface="+mn-cs"/>
              </a:rPr>
              <a:t>A place to address compassion fatigue </a:t>
            </a:r>
          </a:p>
          <a:p>
            <a:pPr marL="171450" lvl="0" indent="-171450">
              <a:buFont typeface="Arial" panose="020B0604020202020204" pitchFamily="34" charset="0"/>
              <a:buChar char="•"/>
            </a:pPr>
            <a:r>
              <a:rPr lang="en-GB" sz="1200" kern="1200" dirty="0">
                <a:solidFill>
                  <a:schemeClr val="tx1"/>
                </a:solidFill>
                <a:effectLst/>
                <a:ea typeface="+mn-ea"/>
                <a:cs typeface="+mn-cs"/>
              </a:rPr>
              <a:t>A chance to consider the role of trauma and wider contextual factors are impacting on a individuals or groups behaviour</a:t>
            </a:r>
          </a:p>
          <a:p>
            <a:pPr marL="0" indent="0">
              <a:buFont typeface="Arial" panose="020B0604020202020204" pitchFamily="34" charset="0"/>
              <a:buNone/>
            </a:pPr>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Reflective Practice: </a:t>
            </a:r>
          </a:p>
          <a:p>
            <a:pPr marL="171450" indent="-171450">
              <a:buFont typeface="Wingdings" panose="05000000000000000000" pitchFamily="2" charset="2"/>
              <a:buChar char="ü"/>
            </a:pPr>
            <a:r>
              <a:rPr lang="en-US" altLang="en-US" dirty="0">
                <a:solidFill>
                  <a:schemeClr val="tx1"/>
                </a:solidFill>
              </a:rPr>
              <a:t>Professional competence  </a:t>
            </a:r>
          </a:p>
          <a:p>
            <a:pPr marL="171450" indent="-171450">
              <a:buFont typeface="Wingdings" panose="05000000000000000000" pitchFamily="2" charset="2"/>
              <a:buChar char="ü"/>
            </a:pPr>
            <a:r>
              <a:rPr lang="en-US" altLang="en-US" dirty="0">
                <a:solidFill>
                  <a:schemeClr val="tx1"/>
                </a:solidFill>
              </a:rPr>
              <a:t>Space to debrief</a:t>
            </a:r>
          </a:p>
          <a:p>
            <a:pPr marL="171450" indent="-171450">
              <a:buFont typeface="Wingdings" panose="05000000000000000000" pitchFamily="2" charset="2"/>
              <a:buChar char="ü"/>
            </a:pPr>
            <a:r>
              <a:rPr lang="en-US" altLang="en-US" dirty="0">
                <a:solidFill>
                  <a:schemeClr val="tx1"/>
                </a:solidFill>
              </a:rPr>
              <a:t>Integrate evidence with experience</a:t>
            </a:r>
          </a:p>
          <a:p>
            <a:pPr marL="171450" indent="-171450">
              <a:buFont typeface="Wingdings" panose="05000000000000000000" pitchFamily="2" charset="2"/>
              <a:buChar char="ü"/>
            </a:pPr>
            <a:r>
              <a:rPr lang="en-US" altLang="en-US" dirty="0">
                <a:solidFill>
                  <a:schemeClr val="tx1"/>
                </a:solidFill>
              </a:rPr>
              <a:t>Improve clinical reasoning and consequently patient care </a:t>
            </a:r>
          </a:p>
          <a:p>
            <a:pPr marL="171450" indent="-171450">
              <a:buFont typeface="Wingdings" panose="05000000000000000000" pitchFamily="2" charset="2"/>
              <a:buChar char="ü"/>
            </a:pPr>
            <a:r>
              <a:rPr lang="en-US" altLang="en-US" dirty="0">
                <a:solidFill>
                  <a:schemeClr val="tx1"/>
                </a:solidFill>
              </a:rPr>
              <a:t>Improve staff satisfaction and motivation</a:t>
            </a:r>
          </a:p>
          <a:p>
            <a:pPr marL="171450" indent="-171450">
              <a:buFont typeface="Wingdings" panose="05000000000000000000" pitchFamily="2" charset="2"/>
              <a:buChar char="ü"/>
            </a:pPr>
            <a:r>
              <a:rPr lang="en-US" altLang="en-US" dirty="0">
                <a:solidFill>
                  <a:schemeClr val="tx1"/>
                </a:solidFill>
              </a:rPr>
              <a:t>Support teamwork and management environmental pressure </a:t>
            </a:r>
            <a:endParaRPr lang="en-GB" altLang="en-US" dirty="0">
              <a:solidFill>
                <a:schemeClr val="tx1"/>
              </a:solidFill>
            </a:endParaRPr>
          </a:p>
          <a:p>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a:p>
            <a:r>
              <a:rPr lang="en-US" altLang="en-US" sz="1200" dirty="0">
                <a:latin typeface="Helvetica Neue" panose="02000503000000020004" pitchFamily="2" charset="0"/>
              </a:rPr>
              <a:t>For professional competence: Mann et al (2009) noted that the capacity to reflect is a key attribute for professional competence enabling 1) learning from experience, 2) integration of personal beliefs and values with those of the organization making them more self-aware and 3) better self-regulation of behaviour. RP groups also help staff develop critical thinking skills (Tanner, 2006). </a:t>
            </a:r>
          </a:p>
          <a:p>
            <a:r>
              <a:rPr lang="en-US" altLang="en-US" sz="1200" dirty="0">
                <a:latin typeface="Helvetica Neue" panose="02000503000000020004" pitchFamily="2" charset="0"/>
              </a:rPr>
              <a:t>To provide space to debrief: RP groups offer a protected space for staff to collectively process critical incidents and understand what best practice means in the context in which they work (Tanner, 2006). They reconstruct often stressful and emotive experiences for staff to allow them to view events less subjectively and in more pragmatic ways which can help their development and practice (Williams &amp; Walker, 2002).</a:t>
            </a:r>
          </a:p>
          <a:p>
            <a:r>
              <a:rPr lang="en-US" altLang="en-US" sz="1200" dirty="0">
                <a:latin typeface="Helvetica Neue" panose="02000503000000020004" pitchFamily="2" charset="0"/>
              </a:rPr>
              <a:t>To integrate evidence with experience: RP groups support staff to apply “intuitive knowledge” to their practice (</a:t>
            </a:r>
            <a:r>
              <a:rPr lang="en-US" altLang="en-US" sz="1200" dirty="0" err="1">
                <a:latin typeface="Helvetica Neue" panose="02000503000000020004" pitchFamily="2" charset="0"/>
              </a:rPr>
              <a:t>Mantzoukas</a:t>
            </a:r>
            <a:r>
              <a:rPr lang="en-US" altLang="en-US" sz="1200" dirty="0">
                <a:latin typeface="Helvetica Neue" panose="02000503000000020004" pitchFamily="2" charset="0"/>
              </a:rPr>
              <a:t>, 2008) which may otherwise be ignored in an evidence driven healthcare context. </a:t>
            </a:r>
          </a:p>
          <a:p>
            <a:r>
              <a:rPr lang="en-US" altLang="en-US" sz="1200" dirty="0">
                <a:latin typeface="Helvetica Neue" panose="02000503000000020004" pitchFamily="2" charset="0"/>
              </a:rPr>
              <a:t>To improve clinical reasoning and consequently patient care: Many authors have suggested that “reflective healthcare practice” has value in improving patient care (Chinn &amp; Jacobs, 1987; Johns, 1995; </a:t>
            </a:r>
            <a:r>
              <a:rPr lang="en-US" altLang="en-US" sz="1200" dirty="0" err="1">
                <a:latin typeface="Helvetica Neue" panose="02000503000000020004" pitchFamily="2" charset="0"/>
              </a:rPr>
              <a:t>Landeen</a:t>
            </a:r>
            <a:r>
              <a:rPr lang="en-US" altLang="en-US" sz="1200" dirty="0">
                <a:latin typeface="Helvetica Neue" panose="02000503000000020004" pitchFamily="2" charset="0"/>
              </a:rPr>
              <a:t> et al, 1995 cited in Cooke &amp; </a:t>
            </a:r>
            <a:r>
              <a:rPr lang="en-US" altLang="en-US" sz="1200" dirty="0" err="1">
                <a:latin typeface="Helvetica Neue" panose="02000503000000020004" pitchFamily="2" charset="0"/>
              </a:rPr>
              <a:t>Matarasso</a:t>
            </a:r>
            <a:r>
              <a:rPr lang="en-US" altLang="en-US" sz="1200" dirty="0">
                <a:latin typeface="Helvetica Neue" panose="02000503000000020004" pitchFamily="2" charset="0"/>
              </a:rPr>
              <a:t>, 2005) which may be achieved by encouraging a move towards “relationship based practice” (</a:t>
            </a:r>
            <a:r>
              <a:rPr lang="en-US" altLang="en-US" sz="1200" dirty="0" err="1">
                <a:latin typeface="Helvetica Neue" panose="02000503000000020004" pitchFamily="2" charset="0"/>
              </a:rPr>
              <a:t>Gilkerson</a:t>
            </a:r>
            <a:r>
              <a:rPr lang="en-US" altLang="en-US" sz="1200" dirty="0">
                <a:latin typeface="Helvetica Neue" panose="02000503000000020004" pitchFamily="2" charset="0"/>
              </a:rPr>
              <a:t>, 2004). It can also make staff aware of the influence of power dynamics in the professional-patient relationship (Park-Taylor, Kim, </a:t>
            </a:r>
            <a:r>
              <a:rPr lang="en-US" altLang="en-US" sz="1200" dirty="0" err="1">
                <a:latin typeface="Helvetica Neue" panose="02000503000000020004" pitchFamily="2" charset="0"/>
              </a:rPr>
              <a:t>Budianto</a:t>
            </a:r>
            <a:r>
              <a:rPr lang="en-US" altLang="en-US" sz="1200" dirty="0">
                <a:latin typeface="Helvetica Neue" panose="02000503000000020004" pitchFamily="2" charset="0"/>
              </a:rPr>
              <a:t>, Pfeifer, Laidlaw, Sakurai and Pfeifer, 2009). </a:t>
            </a:r>
          </a:p>
          <a:p>
            <a:r>
              <a:rPr lang="en-US" altLang="en-US" sz="1200" dirty="0">
                <a:latin typeface="Helvetica Neue" panose="02000503000000020004" pitchFamily="2" charset="0"/>
              </a:rPr>
              <a:t>To improve staff satisfaction and motivation: Improved role satisfaction for staff is a benefit (Johns, 1995) which may be achieved through assisting staff in “perspective taking” (</a:t>
            </a:r>
            <a:r>
              <a:rPr lang="en-US" altLang="en-US" sz="1200" dirty="0" err="1">
                <a:latin typeface="Helvetica Neue" panose="02000503000000020004" pitchFamily="2" charset="0"/>
              </a:rPr>
              <a:t>Larrieu</a:t>
            </a:r>
            <a:r>
              <a:rPr lang="en-US" altLang="en-US" sz="1200" dirty="0">
                <a:latin typeface="Helvetica Neue" panose="02000503000000020004" pitchFamily="2" charset="0"/>
              </a:rPr>
              <a:t> &amp; Dickson, 2009) and making meaning out of their roles within  the wider system (</a:t>
            </a:r>
            <a:r>
              <a:rPr lang="en-US" altLang="en-US" sz="1200" dirty="0" err="1">
                <a:latin typeface="Helvetica Neue" panose="02000503000000020004" pitchFamily="2" charset="0"/>
              </a:rPr>
              <a:t>Teekman</a:t>
            </a:r>
            <a:r>
              <a:rPr lang="en-US" altLang="en-US" sz="1200" dirty="0">
                <a:latin typeface="Helvetica Neue" panose="02000503000000020004" pitchFamily="2" charset="0"/>
              </a:rPr>
              <a:t>, 2000). This may increase motivation for change (Walsh et al, 2004). </a:t>
            </a:r>
          </a:p>
          <a:p>
            <a:r>
              <a:rPr lang="en-US" altLang="en-US" sz="1200" dirty="0">
                <a:latin typeface="Helvetica Neue" panose="02000503000000020004" pitchFamily="2" charset="0"/>
              </a:rPr>
              <a:t>To support teamwork: RP provided in a multidisciplinary context may help forge links between groups of professionals and also nurture increased psychological awareness across disciplines (Johnston &amp; Paley, 2013). It can help teams manage the pressures of the environment in which they work </a:t>
            </a:r>
            <a:r>
              <a:rPr lang="en-US" altLang="en-US" sz="1200" dirty="0" err="1">
                <a:latin typeface="Helvetica Neue" panose="02000503000000020004" pitchFamily="2" charset="0"/>
              </a:rPr>
              <a:t>Gilkerson</a:t>
            </a:r>
            <a:r>
              <a:rPr lang="en-US" altLang="en-US" sz="1200" dirty="0">
                <a:latin typeface="Helvetica Neue" panose="02000503000000020004" pitchFamily="2" charset="0"/>
              </a:rPr>
              <a:t> (2004). </a:t>
            </a:r>
            <a:endParaRPr lang="en-GB" altLang="en-US" sz="1200" dirty="0">
              <a:latin typeface="Helvetica Neue" panose="02000503000000020004" pitchFamily="2" charset="0"/>
            </a:endParaRPr>
          </a:p>
          <a:p>
            <a:r>
              <a:rPr lang="en-GB" sz="1200" kern="1200" dirty="0">
                <a:solidFill>
                  <a:schemeClr val="tx1"/>
                </a:solidFill>
                <a:effectLst/>
                <a:ea typeface="+mn-ea"/>
                <a:cs typeface="+mn-cs"/>
              </a:rPr>
              <a:t> </a:t>
            </a:r>
          </a:p>
          <a:p>
            <a:r>
              <a:rPr lang="en-GB" sz="1200" kern="1200" dirty="0">
                <a:solidFill>
                  <a:schemeClr val="tx1"/>
                </a:solidFill>
                <a:effectLs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84D464-68F8-426A-98F4-F1C8F00915AE}" type="slidenum">
              <a:rPr kumimoji="0" lang="en-GB" sz="1200" b="0" i="0" u="none" strike="noStrike" kern="1200" cap="none" spc="0" normalizeH="0" baseline="0" noProof="0" smtClean="0">
                <a:ln>
                  <a:noFill/>
                </a:ln>
                <a:solidFill>
                  <a:prstClr val="black"/>
                </a:solidFill>
                <a:effectLst/>
                <a:uLnTx/>
                <a:uFillTx/>
                <a:latin typeface="Helvetica Neue"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spTree>
    <p:extLst>
      <p:ext uri="{BB962C8B-B14F-4D97-AF65-F5344CB8AC3E}">
        <p14:creationId xmlns:p14="http://schemas.microsoft.com/office/powerpoint/2010/main" val="109783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927E3F-4344-BA46-A44D-B620D120C8AC}"/>
              </a:ext>
            </a:extLst>
          </p:cNvPr>
          <p:cNvSpPr>
            <a:spLocks noGrp="1"/>
          </p:cNvSpPr>
          <p:nvPr>
            <p:ph type="title"/>
          </p:nvPr>
        </p:nvSpPr>
        <p:spPr>
          <a:xfrm>
            <a:off x="838202" y="365131"/>
            <a:ext cx="10515600" cy="1325562"/>
          </a:xfrm>
          <a:prstGeom prst="rect">
            <a:avLst/>
          </a:prstGeom>
        </p:spPr>
        <p:txBody>
          <a:bodyPr/>
          <a:lstStyle>
            <a:lvl1pPr>
              <a:defRPr b="1" i="0">
                <a:solidFill>
                  <a:schemeClr val="bg1"/>
                </a:solidFill>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8" name="Date Placeholder 3">
            <a:extLst>
              <a:ext uri="{FF2B5EF4-FFF2-40B4-BE49-F238E27FC236}">
                <a16:creationId xmlns:a16="http://schemas.microsoft.com/office/drawing/2014/main" id="{E4F4233A-90B2-1A4A-BE7B-33D215F0E23C}"/>
              </a:ext>
            </a:extLst>
          </p:cNvPr>
          <p:cNvSpPr>
            <a:spLocks noGrp="1"/>
          </p:cNvSpPr>
          <p:nvPr>
            <p:ph type="dt" sz="half" idx="10"/>
          </p:nvPr>
        </p:nvSpPr>
        <p:spPr>
          <a:xfrm>
            <a:off x="838199" y="6060682"/>
            <a:ext cx="2743201" cy="365125"/>
          </a:xfrm>
          <a:prstGeom prst="rect">
            <a:avLst/>
          </a:prstGeom>
        </p:spPr>
        <p:txBody>
          <a:bodyPr/>
          <a:lstStyle>
            <a:lvl1pPr>
              <a:defRPr>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pPr/>
              <a:t>06/06/2023</a:t>
            </a:fld>
            <a:endParaRPr lang="en-GB" dirty="0"/>
          </a:p>
        </p:txBody>
      </p:sp>
      <p:sp>
        <p:nvSpPr>
          <p:cNvPr id="9" name="Footer Placeholder 4">
            <a:extLst>
              <a:ext uri="{FF2B5EF4-FFF2-40B4-BE49-F238E27FC236}">
                <a16:creationId xmlns:a16="http://schemas.microsoft.com/office/drawing/2014/main" id="{9C5FD2FB-4DCF-F240-9E8E-C1DADA3D37A0}"/>
              </a:ext>
            </a:extLst>
          </p:cNvPr>
          <p:cNvSpPr>
            <a:spLocks noGrp="1"/>
          </p:cNvSpPr>
          <p:nvPr>
            <p:ph type="ftr" sz="quarter" idx="11"/>
          </p:nvPr>
        </p:nvSpPr>
        <p:spPr>
          <a:xfrm>
            <a:off x="4038602" y="6060682"/>
            <a:ext cx="4114800" cy="365125"/>
          </a:xfrm>
          <a:prstGeom prst="rect">
            <a:avLst/>
          </a:prstGeom>
        </p:spPr>
        <p:txBody>
          <a:bodyPr/>
          <a:lstStyle>
            <a:lvl1pPr>
              <a:defRPr>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10" name="Slide Number Placeholder 5">
            <a:extLst>
              <a:ext uri="{FF2B5EF4-FFF2-40B4-BE49-F238E27FC236}">
                <a16:creationId xmlns:a16="http://schemas.microsoft.com/office/drawing/2014/main" id="{0FE7CCEF-5327-324C-BCAA-3FE240B5CDE6}"/>
              </a:ext>
            </a:extLst>
          </p:cNvPr>
          <p:cNvSpPr>
            <a:spLocks noGrp="1"/>
          </p:cNvSpPr>
          <p:nvPr>
            <p:ph type="sldNum" sz="quarter" idx="12"/>
          </p:nvPr>
        </p:nvSpPr>
        <p:spPr>
          <a:xfrm>
            <a:off x="8610600" y="6356356"/>
            <a:ext cx="2743201" cy="365125"/>
          </a:xfrm>
          <a:prstGeom prst="rect">
            <a:avLst/>
          </a:prstGeom>
        </p:spPr>
        <p:txBody>
          <a:bodyPr/>
          <a:lstStyle>
            <a:lvl1pPr>
              <a:defRPr>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pPr/>
              <a:t>‹#›</a:t>
            </a:fld>
            <a:endParaRPr lang="en-GB" dirty="0"/>
          </a:p>
        </p:txBody>
      </p:sp>
      <p:sp>
        <p:nvSpPr>
          <p:cNvPr id="12" name="Content Placeholder 11">
            <a:extLst>
              <a:ext uri="{FF2B5EF4-FFF2-40B4-BE49-F238E27FC236}">
                <a16:creationId xmlns:a16="http://schemas.microsoft.com/office/drawing/2014/main" id="{585FB35C-80C0-C845-A893-0FE530BD4FF5}"/>
              </a:ext>
            </a:extLst>
          </p:cNvPr>
          <p:cNvSpPr>
            <a:spLocks noGrp="1"/>
          </p:cNvSpPr>
          <p:nvPr>
            <p:ph sz="quarter" idx="13"/>
          </p:nvPr>
        </p:nvSpPr>
        <p:spPr>
          <a:xfrm>
            <a:off x="838199" y="1999015"/>
            <a:ext cx="10515600" cy="3456749"/>
          </a:xfrm>
          <a:prstGeom prst="rect">
            <a:avLst/>
          </a:prstGeom>
        </p:spPr>
        <p:txBody>
          <a:bodyPr/>
          <a:lstStyle>
            <a:lvl1pPr>
              <a:defRPr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vl2pPr>
              <a:defRPr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2pPr>
            <a:lvl3pPr>
              <a:defRPr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3pPr>
            <a:lvl4pPr>
              <a:defRPr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4pPr>
            <a:lvl5pPr>
              <a:defRPr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463236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3239009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80484" y="404814"/>
            <a:ext cx="11226800" cy="6048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6"/>
          <p:cNvSpPr>
            <a:spLocks noGrp="1" noChangeArrowheads="1"/>
          </p:cNvSpPr>
          <p:nvPr>
            <p:ph type="sldNum" sz="quarter" idx="10"/>
          </p:nvPr>
        </p:nvSpPr>
        <p:spPr>
          <a:xfrm>
            <a:off x="480484" y="6545264"/>
            <a:ext cx="768349" cy="268287"/>
          </a:xfrm>
          <a:prstGeom prst="rect">
            <a:avLst/>
          </a:prstGeom>
          <a:ln/>
        </p:spPr>
        <p:txBody>
          <a:bodyPr/>
          <a:lstStyle>
            <a:lvl1pPr>
              <a:defRPr/>
            </a:lvl1pPr>
          </a:lstStyle>
          <a:p>
            <a:pPr>
              <a:defRPr/>
            </a:pPr>
            <a:fld id="{FD4B4588-1BA4-4681-841C-3BCEF599BD65}" type="slidenum">
              <a:rPr lang="en-US"/>
              <a:pPr>
                <a:defRPr/>
              </a:pPr>
              <a:t>‹#›</a:t>
            </a:fld>
            <a:endParaRPr lang="en-US"/>
          </a:p>
        </p:txBody>
      </p:sp>
    </p:spTree>
    <p:extLst>
      <p:ext uri="{BB962C8B-B14F-4D97-AF65-F5344CB8AC3E}">
        <p14:creationId xmlns:p14="http://schemas.microsoft.com/office/powerpoint/2010/main" val="188196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142857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1401856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118069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2539430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284646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756347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2059408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230783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31"/>
            <a:ext cx="10515600" cy="1325562"/>
          </a:xfrm>
          <a:prstGeom prst="rect">
            <a:avLst/>
          </a:prstGeom>
        </p:spPr>
        <p:txBody>
          <a:bodyPr/>
          <a:lstStyle>
            <a:lvl1pPr>
              <a:defRPr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Content Placeholder 2"/>
          <p:cNvSpPr>
            <a:spLocks noGrp="1"/>
          </p:cNvSpPr>
          <p:nvPr>
            <p:ph idx="1"/>
          </p:nvPr>
        </p:nvSpPr>
        <p:spPr>
          <a:xfrm>
            <a:off x="838202" y="1825625"/>
            <a:ext cx="10515600" cy="4351338"/>
          </a:xfrm>
          <a:prstGeom prst="rect">
            <a:avLst/>
          </a:prstGeom>
        </p:spPr>
        <p:txBody>
          <a:bodyPr/>
          <a:lstStyle>
            <a:lvl1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6" name="Slide Number Placeholder 5"/>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84525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2001986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1969851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5F83E9D-671A-48DF-AF8D-A491279C3E5C}" type="slidenum">
              <a:rPr lang="en-GB" smtClean="0"/>
              <a:t>‹#›</a:t>
            </a:fld>
            <a:endParaRPr lang="en-GB" dirty="0"/>
          </a:p>
        </p:txBody>
      </p:sp>
    </p:spTree>
    <p:extLst>
      <p:ext uri="{BB962C8B-B14F-4D97-AF65-F5344CB8AC3E}">
        <p14:creationId xmlns:p14="http://schemas.microsoft.com/office/powerpoint/2010/main" val="1382000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11529485" y="273051"/>
            <a:ext cx="461433" cy="368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defRPr/>
            </a:pPr>
            <a:endParaRPr lang="id-ID" sz="2400">
              <a:sym typeface="Arial" pitchFamily="-104" charset="0"/>
            </a:endParaRPr>
          </a:p>
        </p:txBody>
      </p:sp>
      <p:sp>
        <p:nvSpPr>
          <p:cNvPr id="3" name="Rectangle 2"/>
          <p:cNvSpPr/>
          <p:nvPr userDrawn="1"/>
        </p:nvSpPr>
        <p:spPr>
          <a:xfrm>
            <a:off x="11529485" y="641351"/>
            <a:ext cx="461433" cy="4656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hangingPunct="1">
              <a:defRPr/>
            </a:pPr>
            <a:endParaRPr lang="id-ID" sz="2400">
              <a:sym typeface="Arial" pitchFamily="-104" charset="0"/>
            </a:endParaRPr>
          </a:p>
        </p:txBody>
      </p:sp>
      <p:sp>
        <p:nvSpPr>
          <p:cNvPr id="4" name="TextBox 3"/>
          <p:cNvSpPr txBox="1"/>
          <p:nvPr userDrawn="1"/>
        </p:nvSpPr>
        <p:spPr>
          <a:xfrm>
            <a:off x="11553254" y="304801"/>
            <a:ext cx="413895" cy="318100"/>
          </a:xfrm>
          <a:prstGeom prst="rect">
            <a:avLst/>
          </a:prstGeom>
          <a:noFill/>
        </p:spPr>
        <p:txBody>
          <a:bodyPr wrap="none" lIns="91440" tIns="45720" rIns="91440" bIns="4572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37931725" indent="-37474525">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fld id="{ACFB77AB-B9BD-4F73-8784-C78A76E3A66C}" type="slidenum">
              <a:rPr lang="id-ID" altLang="en-US" sz="1467" b="1" smtClean="0">
                <a:solidFill>
                  <a:schemeClr val="bg1"/>
                </a:solidFill>
              </a:rPr>
              <a:pPr algn="ctr" eaLnBrk="1" hangingPunct="1">
                <a:defRPr/>
              </a:pPr>
              <a:t>‹#›</a:t>
            </a:fld>
            <a:endParaRPr lang="id-ID" altLang="en-US" sz="1467">
              <a:solidFill>
                <a:schemeClr val="bg1"/>
              </a:solidFill>
            </a:endParaRPr>
          </a:p>
        </p:txBody>
      </p:sp>
      <p:grpSp>
        <p:nvGrpSpPr>
          <p:cNvPr id="5" name="Group 5"/>
          <p:cNvGrpSpPr>
            <a:grpSpLocks/>
          </p:cNvGrpSpPr>
          <p:nvPr userDrawn="1"/>
        </p:nvGrpSpPr>
        <p:grpSpPr bwMode="auto">
          <a:xfrm>
            <a:off x="347134" y="6409267"/>
            <a:ext cx="224367" cy="222251"/>
            <a:chOff x="4328868" y="5502988"/>
            <a:chExt cx="500307" cy="493774"/>
          </a:xfrm>
        </p:grpSpPr>
        <p:sp>
          <p:nvSpPr>
            <p:cNvPr id="6" name="Freeform 5">
              <a:hlinkClick r:id="" action="ppaction://hlinkshowjump?jump=previousslide"/>
            </p:cNvPr>
            <p:cNvSpPr>
              <a:spLocks/>
            </p:cNvSpPr>
            <p:nvPr userDrawn="1"/>
          </p:nvSpPr>
          <p:spPr bwMode="auto">
            <a:xfrm>
              <a:off x="4522384" y="5648770"/>
              <a:ext cx="113277" cy="202210"/>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eaLnBrk="1" hangingPunct="1">
                <a:defRPr/>
              </a:pPr>
              <a:endParaRPr lang="id-ID" sz="2400">
                <a:latin typeface="Arial" pitchFamily="-104" charset="0"/>
                <a:ea typeface="Arial" pitchFamily="-104" charset="0"/>
                <a:cs typeface="Arial" pitchFamily="-104" charset="0"/>
                <a:sym typeface="Arial" pitchFamily="-104" charset="0"/>
              </a:endParaRPr>
            </a:p>
          </p:txBody>
        </p:sp>
        <p:sp>
          <p:nvSpPr>
            <p:cNvPr id="7" name="Freeform 6">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eaLnBrk="1" hangingPunct="1">
                <a:defRPr/>
              </a:pPr>
              <a:endParaRPr lang="id-ID" sz="2400">
                <a:latin typeface="Arial" pitchFamily="-104" charset="0"/>
                <a:ea typeface="Arial" pitchFamily="-104" charset="0"/>
                <a:cs typeface="Arial" pitchFamily="-104" charset="0"/>
                <a:sym typeface="Arial" pitchFamily="-104" charset="0"/>
              </a:endParaRPr>
            </a:p>
          </p:txBody>
        </p:sp>
      </p:grpSp>
      <p:grpSp>
        <p:nvGrpSpPr>
          <p:cNvPr id="8" name="Group 9"/>
          <p:cNvGrpSpPr>
            <a:grpSpLocks/>
          </p:cNvGrpSpPr>
          <p:nvPr userDrawn="1"/>
        </p:nvGrpSpPr>
        <p:grpSpPr bwMode="auto">
          <a:xfrm flipH="1">
            <a:off x="933451" y="6409267"/>
            <a:ext cx="224367" cy="222251"/>
            <a:chOff x="4328868" y="5502988"/>
            <a:chExt cx="500307" cy="493774"/>
          </a:xfrm>
        </p:grpSpPr>
        <p:sp>
          <p:nvSpPr>
            <p:cNvPr id="9" name="Freeform 8">
              <a:hlinkClick r:id="" action="ppaction://hlinkshowjump?jump=nextslide"/>
            </p:cNvPr>
            <p:cNvSpPr>
              <a:spLocks/>
            </p:cNvSpPr>
            <p:nvPr userDrawn="1"/>
          </p:nvSpPr>
          <p:spPr bwMode="auto">
            <a:xfrm>
              <a:off x="4522384" y="5648770"/>
              <a:ext cx="113277" cy="202210"/>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eaLnBrk="1" hangingPunct="1">
                <a:defRPr/>
              </a:pPr>
              <a:endParaRPr lang="id-ID" sz="2400">
                <a:latin typeface="Arial" pitchFamily="-104" charset="0"/>
                <a:ea typeface="Arial" pitchFamily="-104" charset="0"/>
                <a:cs typeface="Arial" pitchFamily="-104" charset="0"/>
                <a:sym typeface="Arial" pitchFamily="-104" charset="0"/>
              </a:endParaRPr>
            </a:p>
          </p:txBody>
        </p:sp>
        <p:sp>
          <p:nvSpPr>
            <p:cNvPr id="10" name="Freeform 9">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eaLnBrk="1" hangingPunct="1">
                <a:defRPr/>
              </a:pPr>
              <a:endParaRPr lang="id-ID" sz="2400">
                <a:latin typeface="Arial" pitchFamily="-104" charset="0"/>
                <a:ea typeface="Arial" pitchFamily="-104" charset="0"/>
                <a:cs typeface="Arial" pitchFamily="-104" charset="0"/>
                <a:sym typeface="Arial" pitchFamily="-104" charset="0"/>
              </a:endParaRPr>
            </a:p>
          </p:txBody>
        </p:sp>
      </p:grpSp>
      <p:cxnSp>
        <p:nvCxnSpPr>
          <p:cNvPr id="11" name="Straight Connector 10"/>
          <p:cNvCxnSpPr/>
          <p:nvPr userDrawn="1"/>
        </p:nvCxnSpPr>
        <p:spPr>
          <a:xfrm>
            <a:off x="552451" y="6523567"/>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375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6"/>
        <p:cNvGrpSpPr/>
        <p:nvPr/>
      </p:nvGrpSpPr>
      <p:grpSpPr>
        <a:xfrm>
          <a:off x="0" y="0"/>
          <a:ext cx="0" cy="0"/>
          <a:chOff x="0" y="0"/>
          <a:chExt cx="0" cy="0"/>
        </a:xfrm>
      </p:grpSpPr>
      <p:sp>
        <p:nvSpPr>
          <p:cNvPr id="44" name="Shape 44"/>
          <p:cNvSpPr txBox="1">
            <a:spLocks noGrp="1"/>
          </p:cNvSpPr>
          <p:nvPr>
            <p:ph type="title"/>
          </p:nvPr>
        </p:nvSpPr>
        <p:spPr>
          <a:xfrm>
            <a:off x="1182201" y="531200"/>
            <a:ext cx="9827599" cy="1143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body" idx="1"/>
          </p:nvPr>
        </p:nvSpPr>
        <p:spPr>
          <a:xfrm>
            <a:off x="1206567" y="1994467"/>
            <a:ext cx="4746799" cy="4573200"/>
          </a:xfrm>
          <a:prstGeom prst="rect">
            <a:avLst/>
          </a:prstGeom>
        </p:spPr>
        <p:txBody>
          <a:bodyPr/>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6" name="Shape 46"/>
          <p:cNvSpPr txBox="1">
            <a:spLocks noGrp="1"/>
          </p:cNvSpPr>
          <p:nvPr>
            <p:ph type="body" idx="2"/>
          </p:nvPr>
        </p:nvSpPr>
        <p:spPr>
          <a:xfrm>
            <a:off x="6238906" y="1994467"/>
            <a:ext cx="4746799" cy="4573200"/>
          </a:xfrm>
          <a:prstGeom prst="rect">
            <a:avLst/>
          </a:prstGeom>
        </p:spPr>
        <p:txBody>
          <a:bodyPr/>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Tree>
    <p:extLst>
      <p:ext uri="{BB962C8B-B14F-4D97-AF65-F5344CB8AC3E}">
        <p14:creationId xmlns:p14="http://schemas.microsoft.com/office/powerpoint/2010/main" val="2847058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66841FB6-788C-417E-8AEA-1CA772EE07E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01336CD7-F176-49B7-8025-339820FE4AD9}"/>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7">
            <a:extLst>
              <a:ext uri="{FF2B5EF4-FFF2-40B4-BE49-F238E27FC236}">
                <a16:creationId xmlns:a16="http://schemas.microsoft.com/office/drawing/2014/main" id="{1924ED9D-C0DB-4948-B516-BFEC0ED82A3B}"/>
              </a:ext>
            </a:extLst>
          </p:cNvPr>
          <p:cNvSpPr>
            <a:spLocks noGrp="1" noChangeArrowheads="1"/>
          </p:cNvSpPr>
          <p:nvPr>
            <p:ph type="sldNum" sz="quarter" idx="12"/>
          </p:nvPr>
        </p:nvSpPr>
        <p:spPr>
          <a:ln/>
        </p:spPr>
        <p:txBody>
          <a:bodyPr/>
          <a:lstStyle>
            <a:lvl1pPr>
              <a:defRPr/>
            </a:lvl1pPr>
          </a:lstStyle>
          <a:p>
            <a:fld id="{7CD084CE-57F2-4AE1-8F06-16901CF5509E}" type="slidenum">
              <a:rPr lang="en-GB" altLang="en-US"/>
              <a:pPr/>
              <a:t>‹#›</a:t>
            </a:fld>
            <a:endParaRPr lang="en-GB" altLang="en-US"/>
          </a:p>
        </p:txBody>
      </p:sp>
    </p:spTree>
    <p:extLst>
      <p:ext uri="{BB962C8B-B14F-4D97-AF65-F5344CB8AC3E}">
        <p14:creationId xmlns:p14="http://schemas.microsoft.com/office/powerpoint/2010/main" val="137786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4"/>
            <a:ext cx="10515600" cy="2852737"/>
          </a:xfrm>
          <a:prstGeom prst="rect">
            <a:avLst/>
          </a:prstGeom>
        </p:spPr>
        <p:txBody>
          <a:bodyPr anchor="b"/>
          <a:lstStyle>
            <a:lvl1pPr>
              <a:defRPr sz="5333"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831852" y="4589469"/>
            <a:ext cx="10515600" cy="1500187"/>
          </a:xfrm>
          <a:prstGeom prst="rect">
            <a:avLst/>
          </a:prstGeom>
        </p:spPr>
        <p:txBody>
          <a:bodyPr/>
          <a:lstStyle>
            <a:lvl1pPr marL="0" indent="0">
              <a:buNone/>
              <a:defRPr sz="2134"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406339" indent="0">
              <a:buNone/>
              <a:defRPr sz="1778">
                <a:solidFill>
                  <a:schemeClr val="tx1">
                    <a:tint val="75000"/>
                  </a:schemeClr>
                </a:solidFill>
              </a:defRPr>
            </a:lvl2pPr>
            <a:lvl3pPr marL="812678" indent="0">
              <a:buNone/>
              <a:defRPr sz="1600">
                <a:solidFill>
                  <a:schemeClr val="tx1">
                    <a:tint val="75000"/>
                  </a:schemeClr>
                </a:solidFill>
              </a:defRPr>
            </a:lvl3pPr>
            <a:lvl4pPr marL="1219017" indent="0">
              <a:buNone/>
              <a:defRPr sz="1423">
                <a:solidFill>
                  <a:schemeClr val="tx1">
                    <a:tint val="75000"/>
                  </a:schemeClr>
                </a:solidFill>
              </a:defRPr>
            </a:lvl4pPr>
            <a:lvl5pPr marL="1625356" indent="0">
              <a:buNone/>
              <a:defRPr sz="1423">
                <a:solidFill>
                  <a:schemeClr val="tx1">
                    <a:tint val="75000"/>
                  </a:schemeClr>
                </a:solidFill>
              </a:defRPr>
            </a:lvl5pPr>
            <a:lvl6pPr marL="2031695" indent="0">
              <a:buNone/>
              <a:defRPr sz="1423">
                <a:solidFill>
                  <a:schemeClr val="tx1">
                    <a:tint val="75000"/>
                  </a:schemeClr>
                </a:solidFill>
              </a:defRPr>
            </a:lvl6pPr>
            <a:lvl7pPr marL="2438033" indent="0">
              <a:buNone/>
              <a:defRPr sz="1423">
                <a:solidFill>
                  <a:schemeClr val="tx1">
                    <a:tint val="75000"/>
                  </a:schemeClr>
                </a:solidFill>
              </a:defRPr>
            </a:lvl7pPr>
            <a:lvl8pPr marL="2844373" indent="0">
              <a:buNone/>
              <a:defRPr sz="1423">
                <a:solidFill>
                  <a:schemeClr val="tx1">
                    <a:tint val="75000"/>
                  </a:schemeClr>
                </a:solidFill>
              </a:defRPr>
            </a:lvl8pPr>
            <a:lvl9pPr marL="3250711" indent="0">
              <a:buNone/>
              <a:defRPr sz="14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5" name="Footer Placeholder 4"/>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6" name="Slide Number Placeholder 5"/>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233189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31"/>
            <a:ext cx="10515600" cy="1325562"/>
          </a:xfrm>
          <a:prstGeom prst="rect">
            <a:avLst/>
          </a:prstGeom>
        </p:spPr>
        <p:txBody>
          <a:bodyPr/>
          <a:lstStyle>
            <a:lvl1pPr>
              <a:defRPr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838201" y="1825625"/>
            <a:ext cx="5181600" cy="4351338"/>
          </a:xfrm>
          <a:prstGeom prst="rect">
            <a:avLst/>
          </a:prstGeom>
        </p:spPr>
        <p:txBody>
          <a:bodyPr/>
          <a:lstStyle>
            <a:lvl1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6" name="Footer Placeholder 5"/>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7" name="Slide Number Placeholder 6"/>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280071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1"/>
            <a:ext cx="10515600" cy="1325562"/>
          </a:xfrm>
          <a:prstGeom prst="rect">
            <a:avLst/>
          </a:prstGeom>
        </p:spPr>
        <p:txBody>
          <a:bodyPr/>
          <a:lstStyle>
            <a:lvl1pPr>
              <a:defRPr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839790" y="1681162"/>
            <a:ext cx="5157787" cy="823913"/>
          </a:xfrm>
          <a:prstGeom prst="rect">
            <a:avLst/>
          </a:prstGeom>
        </p:spPr>
        <p:txBody>
          <a:bodyPr anchor="b"/>
          <a:lstStyle>
            <a:lvl1pPr marL="0" indent="0">
              <a:buNone/>
              <a:defRPr sz="2134"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406339" indent="0">
              <a:buNone/>
              <a:defRPr sz="1778" b="1"/>
            </a:lvl2pPr>
            <a:lvl3pPr marL="812678" indent="0">
              <a:buNone/>
              <a:defRPr sz="1600" b="1"/>
            </a:lvl3pPr>
            <a:lvl4pPr marL="1219017" indent="0">
              <a:buNone/>
              <a:defRPr sz="1423" b="1"/>
            </a:lvl4pPr>
            <a:lvl5pPr marL="1625356" indent="0">
              <a:buNone/>
              <a:defRPr sz="1423" b="1"/>
            </a:lvl5pPr>
            <a:lvl6pPr marL="2031695" indent="0">
              <a:buNone/>
              <a:defRPr sz="1423" b="1"/>
            </a:lvl6pPr>
            <a:lvl7pPr marL="2438033" indent="0">
              <a:buNone/>
              <a:defRPr sz="1423" b="1"/>
            </a:lvl7pPr>
            <a:lvl8pPr marL="2844373" indent="0">
              <a:buNone/>
              <a:defRPr sz="1423" b="1"/>
            </a:lvl8pPr>
            <a:lvl9pPr marL="3250711" indent="0">
              <a:buNone/>
              <a:defRPr sz="1423" b="1"/>
            </a:lvl9pPr>
          </a:lstStyle>
          <a:p>
            <a:pPr lvl="0"/>
            <a:r>
              <a:rPr lang="en-GB"/>
              <a:t>Click to edit Master text styles</a:t>
            </a:r>
          </a:p>
        </p:txBody>
      </p:sp>
      <p:sp>
        <p:nvSpPr>
          <p:cNvPr id="4" name="Content Placeholder 3"/>
          <p:cNvSpPr>
            <a:spLocks noGrp="1"/>
          </p:cNvSpPr>
          <p:nvPr>
            <p:ph sz="half" idx="2"/>
          </p:nvPr>
        </p:nvSpPr>
        <p:spPr>
          <a:xfrm>
            <a:off x="839790" y="2505075"/>
            <a:ext cx="5157787" cy="3684588"/>
          </a:xfrm>
          <a:prstGeom prst="rect">
            <a:avLst/>
          </a:prstGeom>
        </p:spPr>
        <p:txBody>
          <a:bodyPr/>
          <a:lstStyle>
            <a:lvl1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2" y="1681162"/>
            <a:ext cx="5183188" cy="823913"/>
          </a:xfrm>
          <a:prstGeom prst="rect">
            <a:avLst/>
          </a:prstGeom>
        </p:spPr>
        <p:txBody>
          <a:bodyPr anchor="b"/>
          <a:lstStyle>
            <a:lvl1pPr marL="0" indent="0">
              <a:buNone/>
              <a:defRPr sz="2134"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406339" indent="0">
              <a:buNone/>
              <a:defRPr sz="1778" b="1"/>
            </a:lvl2pPr>
            <a:lvl3pPr marL="812678" indent="0">
              <a:buNone/>
              <a:defRPr sz="1600" b="1"/>
            </a:lvl3pPr>
            <a:lvl4pPr marL="1219017" indent="0">
              <a:buNone/>
              <a:defRPr sz="1423" b="1"/>
            </a:lvl4pPr>
            <a:lvl5pPr marL="1625356" indent="0">
              <a:buNone/>
              <a:defRPr sz="1423" b="1"/>
            </a:lvl5pPr>
            <a:lvl6pPr marL="2031695" indent="0">
              <a:buNone/>
              <a:defRPr sz="1423" b="1"/>
            </a:lvl6pPr>
            <a:lvl7pPr marL="2438033" indent="0">
              <a:buNone/>
              <a:defRPr sz="1423" b="1"/>
            </a:lvl7pPr>
            <a:lvl8pPr marL="2844373" indent="0">
              <a:buNone/>
              <a:defRPr sz="1423" b="1"/>
            </a:lvl8pPr>
            <a:lvl9pPr marL="3250711" indent="0">
              <a:buNone/>
              <a:defRPr sz="1423" b="1"/>
            </a:lvl9pPr>
          </a:lstStyle>
          <a:p>
            <a:pPr lvl="0"/>
            <a:r>
              <a:rPr lang="en-GB"/>
              <a:t>Click to edit Master text styles</a:t>
            </a:r>
          </a:p>
        </p:txBody>
      </p:sp>
      <p:sp>
        <p:nvSpPr>
          <p:cNvPr id="6" name="Content Placeholder 5"/>
          <p:cNvSpPr>
            <a:spLocks noGrp="1"/>
          </p:cNvSpPr>
          <p:nvPr>
            <p:ph sz="quarter" idx="4"/>
          </p:nvPr>
        </p:nvSpPr>
        <p:spPr>
          <a:xfrm>
            <a:off x="6172202" y="2505075"/>
            <a:ext cx="5183188" cy="3684588"/>
          </a:xfrm>
          <a:prstGeom prst="rect">
            <a:avLst/>
          </a:prstGeom>
        </p:spPr>
        <p:txBody>
          <a:bodyPr/>
          <a:lstStyle>
            <a:lvl1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a:defRPr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8" name="Footer Placeholder 7"/>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9" name="Slide Number Placeholder 8"/>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185857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2" y="365131"/>
            <a:ext cx="10515600" cy="1325562"/>
          </a:xfrm>
          <a:prstGeom prst="rect">
            <a:avLst/>
          </a:prstGeom>
        </p:spPr>
        <p:txBody>
          <a:bodyPr/>
          <a:lstStyle>
            <a:lvl1pPr>
              <a:defRPr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Date Placeholder 2"/>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4" name="Footer Placeholder 3"/>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5" name="Slide Number Placeholder 4"/>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209735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3" name="Footer Placeholder 2"/>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4" name="Slide Number Placeholder 3"/>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374089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2843"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Content Placeholder 2"/>
          <p:cNvSpPr>
            <a:spLocks noGrp="1"/>
          </p:cNvSpPr>
          <p:nvPr>
            <p:ph idx="1"/>
          </p:nvPr>
        </p:nvSpPr>
        <p:spPr>
          <a:xfrm>
            <a:off x="5183188" y="987430"/>
            <a:ext cx="6172200" cy="4873624"/>
          </a:xfrm>
          <a:prstGeom prst="rect">
            <a:avLst/>
          </a:prstGeom>
        </p:spPr>
        <p:txBody>
          <a:bodyPr/>
          <a:lstStyle>
            <a:lvl1pPr>
              <a:defRPr sz="2843"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a:defRPr sz="2489"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2pPr>
            <a:lvl3pPr>
              <a:defRPr sz="2134"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778"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778"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5pPr>
            <a:lvl6pPr>
              <a:defRPr sz="1778"/>
            </a:lvl6pPr>
            <a:lvl7pPr>
              <a:defRPr sz="1778"/>
            </a:lvl7pPr>
            <a:lvl8pPr>
              <a:defRPr sz="1778"/>
            </a:lvl8pPr>
            <a:lvl9pPr>
              <a:defRPr sz="177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90" y="2057400"/>
            <a:ext cx="3932237" cy="3811588"/>
          </a:xfrm>
          <a:prstGeom prst="rect">
            <a:avLst/>
          </a:prstGeom>
        </p:spPr>
        <p:txBody>
          <a:bodyPr/>
          <a:lstStyle>
            <a:lvl1pPr marL="0" indent="0">
              <a:buNone/>
              <a:defRPr sz="1423"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406339" indent="0">
              <a:buNone/>
              <a:defRPr sz="1244"/>
            </a:lvl2pPr>
            <a:lvl3pPr marL="812678" indent="0">
              <a:buNone/>
              <a:defRPr sz="1067"/>
            </a:lvl3pPr>
            <a:lvl4pPr marL="1219017" indent="0">
              <a:buNone/>
              <a:defRPr sz="889"/>
            </a:lvl4pPr>
            <a:lvl5pPr marL="1625356" indent="0">
              <a:buNone/>
              <a:defRPr sz="889"/>
            </a:lvl5pPr>
            <a:lvl6pPr marL="2031695" indent="0">
              <a:buNone/>
              <a:defRPr sz="889"/>
            </a:lvl6pPr>
            <a:lvl7pPr marL="2438033" indent="0">
              <a:buNone/>
              <a:defRPr sz="889"/>
            </a:lvl7pPr>
            <a:lvl8pPr marL="2844373" indent="0">
              <a:buNone/>
              <a:defRPr sz="889"/>
            </a:lvl8pPr>
            <a:lvl9pPr marL="3250711" indent="0">
              <a:buNone/>
              <a:defRPr sz="889"/>
            </a:lvl9pPr>
          </a:lstStyle>
          <a:p>
            <a:pPr lvl="0"/>
            <a:r>
              <a:rPr lang="en-GB"/>
              <a:t>Click to edit Master text styles</a:t>
            </a:r>
          </a:p>
        </p:txBody>
      </p:sp>
      <p:sp>
        <p:nvSpPr>
          <p:cNvPr id="5" name="Date Placeholder 4"/>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6" name="Footer Placeholder 5"/>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7" name="Slide Number Placeholder 6"/>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349650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2843" b="1" i="0">
                <a:latin typeface="Trebuchet MS" panose="020B0703020202090204" pitchFamily="34" charset="0"/>
                <a:cs typeface="Helvetica Neue" panose="02000503000000020004" pitchFamily="2" charset="0"/>
              </a:defRPr>
            </a:lvl1pPr>
          </a:lstStyle>
          <a:p>
            <a:r>
              <a:rPr lang="en-GB" dirty="0"/>
              <a:t>Click to edit Master title style</a:t>
            </a:r>
            <a:endParaRPr lang="en-US" dirty="0"/>
          </a:p>
        </p:txBody>
      </p:sp>
      <p:sp>
        <p:nvSpPr>
          <p:cNvPr id="3" name="Picture Placeholder 2"/>
          <p:cNvSpPr>
            <a:spLocks noGrp="1" noChangeAspect="1"/>
          </p:cNvSpPr>
          <p:nvPr>
            <p:ph type="pic" idx="1"/>
          </p:nvPr>
        </p:nvSpPr>
        <p:spPr>
          <a:xfrm>
            <a:off x="5183188" y="987430"/>
            <a:ext cx="6172200" cy="4873624"/>
          </a:xfrm>
          <a:prstGeom prst="rect">
            <a:avLst/>
          </a:prstGeom>
        </p:spPr>
        <p:txBody>
          <a:bodyPr anchor="t"/>
          <a:lstStyle>
            <a:lvl1pPr marL="0" indent="0">
              <a:buNone/>
              <a:defRPr sz="2843"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406339" indent="0">
              <a:buNone/>
              <a:defRPr sz="2489"/>
            </a:lvl2pPr>
            <a:lvl3pPr marL="812678" indent="0">
              <a:buNone/>
              <a:defRPr sz="2134"/>
            </a:lvl3pPr>
            <a:lvl4pPr marL="1219017" indent="0">
              <a:buNone/>
              <a:defRPr sz="1778"/>
            </a:lvl4pPr>
            <a:lvl5pPr marL="1625356" indent="0">
              <a:buNone/>
              <a:defRPr sz="1778"/>
            </a:lvl5pPr>
            <a:lvl6pPr marL="2031695" indent="0">
              <a:buNone/>
              <a:defRPr sz="1778"/>
            </a:lvl6pPr>
            <a:lvl7pPr marL="2438033" indent="0">
              <a:buNone/>
              <a:defRPr sz="1778"/>
            </a:lvl7pPr>
            <a:lvl8pPr marL="2844373" indent="0">
              <a:buNone/>
              <a:defRPr sz="1778"/>
            </a:lvl8pPr>
            <a:lvl9pPr marL="3250711" indent="0">
              <a:buNone/>
              <a:defRPr sz="1778"/>
            </a:lvl9pPr>
          </a:lstStyle>
          <a:p>
            <a:r>
              <a:rPr lang="en-GB"/>
              <a:t>Click icon to add picture</a:t>
            </a:r>
            <a:endParaRPr lang="en-US" dirty="0"/>
          </a:p>
        </p:txBody>
      </p:sp>
      <p:sp>
        <p:nvSpPr>
          <p:cNvPr id="4" name="Text Placeholder 3"/>
          <p:cNvSpPr>
            <a:spLocks noGrp="1"/>
          </p:cNvSpPr>
          <p:nvPr>
            <p:ph type="body" sz="half" idx="2"/>
          </p:nvPr>
        </p:nvSpPr>
        <p:spPr>
          <a:xfrm>
            <a:off x="839790" y="2057400"/>
            <a:ext cx="3932237" cy="3811588"/>
          </a:xfrm>
          <a:prstGeom prst="rect">
            <a:avLst/>
          </a:prstGeom>
        </p:spPr>
        <p:txBody>
          <a:bodyPr/>
          <a:lstStyle>
            <a:lvl1pPr marL="0" indent="0">
              <a:buNone/>
              <a:defRPr sz="1423" b="0" i="0">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vl2pPr marL="406339" indent="0">
              <a:buNone/>
              <a:defRPr sz="1244"/>
            </a:lvl2pPr>
            <a:lvl3pPr marL="812678" indent="0">
              <a:buNone/>
              <a:defRPr sz="1067"/>
            </a:lvl3pPr>
            <a:lvl4pPr marL="1219017" indent="0">
              <a:buNone/>
              <a:defRPr sz="889"/>
            </a:lvl4pPr>
            <a:lvl5pPr marL="1625356" indent="0">
              <a:buNone/>
              <a:defRPr sz="889"/>
            </a:lvl5pPr>
            <a:lvl6pPr marL="2031695" indent="0">
              <a:buNone/>
              <a:defRPr sz="889"/>
            </a:lvl6pPr>
            <a:lvl7pPr marL="2438033" indent="0">
              <a:buNone/>
              <a:defRPr sz="889"/>
            </a:lvl7pPr>
            <a:lvl8pPr marL="2844373" indent="0">
              <a:buNone/>
              <a:defRPr sz="889"/>
            </a:lvl8pPr>
            <a:lvl9pPr marL="3250711" indent="0">
              <a:buNone/>
              <a:defRPr sz="889"/>
            </a:lvl9pPr>
          </a:lstStyle>
          <a:p>
            <a:pPr lvl="0"/>
            <a:r>
              <a:rPr lang="en-GB"/>
              <a:t>Click to edit Master text styles</a:t>
            </a:r>
          </a:p>
        </p:txBody>
      </p:sp>
      <p:sp>
        <p:nvSpPr>
          <p:cNvPr id="5" name="Date Placeholder 4"/>
          <p:cNvSpPr>
            <a:spLocks noGrp="1"/>
          </p:cNvSpPr>
          <p:nvPr>
            <p:ph type="dt" sz="half" idx="10"/>
          </p:nvPr>
        </p:nvSpPr>
        <p:spPr>
          <a:xfrm>
            <a:off x="838199" y="6060682"/>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139A5BE8-EAF0-480A-8942-9B517580B0DB}" type="datetimeFigureOut">
              <a:rPr lang="en-GB" smtClean="0"/>
              <a:t>06/06/2023</a:t>
            </a:fld>
            <a:endParaRPr lang="en-GB" dirty="0"/>
          </a:p>
        </p:txBody>
      </p:sp>
      <p:sp>
        <p:nvSpPr>
          <p:cNvPr id="6" name="Footer Placeholder 5"/>
          <p:cNvSpPr>
            <a:spLocks noGrp="1"/>
          </p:cNvSpPr>
          <p:nvPr>
            <p:ph type="ftr" sz="quarter" idx="11"/>
          </p:nvPr>
        </p:nvSpPr>
        <p:spPr>
          <a:xfrm>
            <a:off x="4038602" y="6060682"/>
            <a:ext cx="4114800"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GB" dirty="0"/>
          </a:p>
        </p:txBody>
      </p:sp>
      <p:sp>
        <p:nvSpPr>
          <p:cNvPr id="7" name="Slide Number Placeholder 6"/>
          <p:cNvSpPr>
            <a:spLocks noGrp="1"/>
          </p:cNvSpPr>
          <p:nvPr>
            <p:ph type="sldNum" sz="quarter" idx="12"/>
          </p:nvPr>
        </p:nvSpPr>
        <p:spPr>
          <a:xfrm>
            <a:off x="8610600" y="6356356"/>
            <a:ext cx="2743201" cy="365125"/>
          </a:xfrm>
          <a:prstGeom prst="rect">
            <a:avLst/>
          </a:prstGeom>
        </p:spPr>
        <p:txBody>
          <a:bodyPr/>
          <a:lstStyle>
            <a:lvl1pPr>
              <a:defRPr>
                <a:solidFill>
                  <a:schemeClr val="tx2"/>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2839782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7FB7F-3EE3-3D4C-A0AA-40B9B6D63F94}"/>
              </a:ext>
            </a:extLst>
          </p:cNvPr>
          <p:cNvPicPr>
            <a:picLocks noChangeAspect="1"/>
          </p:cNvPicPr>
          <p:nvPr userDrawn="1"/>
        </p:nvPicPr>
        <p:blipFill>
          <a:blip r:embed="rId13">
            <a:alphaModFix amt="70000"/>
            <a:extLst>
              <a:ext uri="{28A0092B-C50C-407E-A947-70E740481C1C}">
                <a14:useLocalDpi xmlns:a14="http://schemas.microsoft.com/office/drawing/2010/main" val="0"/>
              </a:ext>
            </a:extLst>
          </a:blip>
          <a:stretch>
            <a:fillRect/>
          </a:stretch>
        </p:blipFill>
        <p:spPr>
          <a:xfrm>
            <a:off x="9472770" y="228895"/>
            <a:ext cx="2269246" cy="889900"/>
          </a:xfrm>
          <a:prstGeom prst="rect">
            <a:avLst/>
          </a:prstGeom>
        </p:spPr>
      </p:pic>
    </p:spTree>
    <p:extLst>
      <p:ext uri="{BB962C8B-B14F-4D97-AF65-F5344CB8AC3E}">
        <p14:creationId xmlns:p14="http://schemas.microsoft.com/office/powerpoint/2010/main" val="383575024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8" r:id="rId11"/>
  </p:sldLayoutIdLst>
  <p:txStyles>
    <p:titleStyle>
      <a:lvl1pPr algn="l" defTabSz="812678" rtl="0" eaLnBrk="1" latinLnBrk="0" hangingPunct="1">
        <a:lnSpc>
          <a:spcPct val="90000"/>
        </a:lnSpc>
        <a:spcBef>
          <a:spcPct val="0"/>
        </a:spcBef>
        <a:buNone/>
        <a:defRPr sz="3910" b="1" kern="1200">
          <a:solidFill>
            <a:schemeClr val="tx1"/>
          </a:solidFill>
          <a:latin typeface="Helvetica" panose="020B0604020202020204" pitchFamily="34" charset="0"/>
          <a:ea typeface="+mj-ea"/>
          <a:cs typeface="Helvetica" panose="020B0604020202020204" pitchFamily="34" charset="0"/>
        </a:defRPr>
      </a:lvl1pPr>
    </p:titleStyle>
    <p:bodyStyle>
      <a:lvl1pPr marL="203169" indent="-203169" algn="l" defTabSz="812678" rtl="0" eaLnBrk="1" latinLnBrk="0" hangingPunct="1">
        <a:lnSpc>
          <a:spcPct val="90000"/>
        </a:lnSpc>
        <a:spcBef>
          <a:spcPts val="889"/>
        </a:spcBef>
        <a:buFont typeface="Arial" panose="020B0604020202020204" pitchFamily="34" charset="0"/>
        <a:buChar char="•"/>
        <a:defRPr sz="2489" kern="1200">
          <a:solidFill>
            <a:schemeClr val="tx1"/>
          </a:solidFill>
          <a:latin typeface="Helvetica Light" panose="020B0500000000000000" pitchFamily="34" charset="0"/>
          <a:ea typeface="+mn-ea"/>
          <a:cs typeface="Helvetica" panose="020B0604020202020204" pitchFamily="34" charset="0"/>
        </a:defRPr>
      </a:lvl1pPr>
      <a:lvl2pPr marL="609509" indent="-203169" algn="l" defTabSz="812678" rtl="0" eaLnBrk="1" latinLnBrk="0" hangingPunct="1">
        <a:lnSpc>
          <a:spcPct val="90000"/>
        </a:lnSpc>
        <a:spcBef>
          <a:spcPts val="444"/>
        </a:spcBef>
        <a:buFont typeface="Arial" panose="020B0604020202020204" pitchFamily="34" charset="0"/>
        <a:buChar char="•"/>
        <a:defRPr sz="2134" kern="1200">
          <a:solidFill>
            <a:schemeClr val="tx1"/>
          </a:solidFill>
          <a:latin typeface="Helvetica Light" panose="020B0500000000000000" pitchFamily="34" charset="0"/>
          <a:ea typeface="+mn-ea"/>
          <a:cs typeface="Helvetica" panose="020B0604020202020204" pitchFamily="34" charset="0"/>
        </a:defRPr>
      </a:lvl2pPr>
      <a:lvl3pPr marL="1015847" indent="-203169" algn="l" defTabSz="812678" rtl="0" eaLnBrk="1" latinLnBrk="0" hangingPunct="1">
        <a:lnSpc>
          <a:spcPct val="90000"/>
        </a:lnSpc>
        <a:spcBef>
          <a:spcPts val="444"/>
        </a:spcBef>
        <a:buFont typeface="Arial" panose="020B0604020202020204" pitchFamily="34" charset="0"/>
        <a:buChar char="•"/>
        <a:defRPr sz="1778" kern="1200">
          <a:solidFill>
            <a:schemeClr val="tx1"/>
          </a:solidFill>
          <a:latin typeface="Helvetica Light" panose="020B0500000000000000" pitchFamily="34" charset="0"/>
          <a:ea typeface="+mn-ea"/>
          <a:cs typeface="Helvetica" panose="020B0604020202020204" pitchFamily="34" charset="0"/>
        </a:defRPr>
      </a:lvl3pPr>
      <a:lvl4pPr marL="1422186"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Helvetica Light" panose="020B0500000000000000" pitchFamily="34" charset="0"/>
          <a:ea typeface="+mn-ea"/>
          <a:cs typeface="Helvetica" panose="020B0604020202020204" pitchFamily="34" charset="0"/>
        </a:defRPr>
      </a:lvl4pPr>
      <a:lvl5pPr marL="1828526"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Helvetica Light" panose="020B0500000000000000" pitchFamily="34" charset="0"/>
          <a:ea typeface="+mn-ea"/>
          <a:cs typeface="Helvetica" panose="020B0604020202020204" pitchFamily="34" charset="0"/>
        </a:defRPr>
      </a:lvl5pPr>
      <a:lvl6pPr marL="2234864"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204"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7542"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3881"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678" rtl="0" eaLnBrk="1" latinLnBrk="0" hangingPunct="1">
        <a:defRPr sz="1600" kern="1200">
          <a:solidFill>
            <a:schemeClr val="tx1"/>
          </a:solidFill>
          <a:latin typeface="+mn-lt"/>
          <a:ea typeface="+mn-ea"/>
          <a:cs typeface="+mn-cs"/>
        </a:defRPr>
      </a:lvl1pPr>
      <a:lvl2pPr marL="406339" algn="l" defTabSz="812678" rtl="0" eaLnBrk="1" latinLnBrk="0" hangingPunct="1">
        <a:defRPr sz="1600" kern="1200">
          <a:solidFill>
            <a:schemeClr val="tx1"/>
          </a:solidFill>
          <a:latin typeface="+mn-lt"/>
          <a:ea typeface="+mn-ea"/>
          <a:cs typeface="+mn-cs"/>
        </a:defRPr>
      </a:lvl2pPr>
      <a:lvl3pPr marL="812678" algn="l" defTabSz="812678" rtl="0" eaLnBrk="1" latinLnBrk="0" hangingPunct="1">
        <a:defRPr sz="1600" kern="1200">
          <a:solidFill>
            <a:schemeClr val="tx1"/>
          </a:solidFill>
          <a:latin typeface="+mn-lt"/>
          <a:ea typeface="+mn-ea"/>
          <a:cs typeface="+mn-cs"/>
        </a:defRPr>
      </a:lvl3pPr>
      <a:lvl4pPr marL="1219017" algn="l" defTabSz="812678" rtl="0" eaLnBrk="1" latinLnBrk="0" hangingPunct="1">
        <a:defRPr sz="1600" kern="1200">
          <a:solidFill>
            <a:schemeClr val="tx1"/>
          </a:solidFill>
          <a:latin typeface="+mn-lt"/>
          <a:ea typeface="+mn-ea"/>
          <a:cs typeface="+mn-cs"/>
        </a:defRPr>
      </a:lvl4pPr>
      <a:lvl5pPr marL="1625356" algn="l" defTabSz="812678" rtl="0" eaLnBrk="1" latinLnBrk="0" hangingPunct="1">
        <a:defRPr sz="1600" kern="1200">
          <a:solidFill>
            <a:schemeClr val="tx1"/>
          </a:solidFill>
          <a:latin typeface="+mn-lt"/>
          <a:ea typeface="+mn-ea"/>
          <a:cs typeface="+mn-cs"/>
        </a:defRPr>
      </a:lvl5pPr>
      <a:lvl6pPr marL="2031695" algn="l" defTabSz="812678" rtl="0" eaLnBrk="1" latinLnBrk="0" hangingPunct="1">
        <a:defRPr sz="1600" kern="1200">
          <a:solidFill>
            <a:schemeClr val="tx1"/>
          </a:solidFill>
          <a:latin typeface="+mn-lt"/>
          <a:ea typeface="+mn-ea"/>
          <a:cs typeface="+mn-cs"/>
        </a:defRPr>
      </a:lvl6pPr>
      <a:lvl7pPr marL="2438033" algn="l" defTabSz="812678" rtl="0" eaLnBrk="1" latinLnBrk="0" hangingPunct="1">
        <a:defRPr sz="1600" kern="1200">
          <a:solidFill>
            <a:schemeClr val="tx1"/>
          </a:solidFill>
          <a:latin typeface="+mn-lt"/>
          <a:ea typeface="+mn-ea"/>
          <a:cs typeface="+mn-cs"/>
        </a:defRPr>
      </a:lvl7pPr>
      <a:lvl8pPr marL="2844373" algn="l" defTabSz="812678" rtl="0" eaLnBrk="1" latinLnBrk="0" hangingPunct="1">
        <a:defRPr sz="1600" kern="1200">
          <a:solidFill>
            <a:schemeClr val="tx1"/>
          </a:solidFill>
          <a:latin typeface="+mn-lt"/>
          <a:ea typeface="+mn-ea"/>
          <a:cs typeface="+mn-cs"/>
        </a:defRPr>
      </a:lvl8pPr>
      <a:lvl9pPr marL="3250711" algn="l" defTabSz="81267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A5BE8-EAF0-480A-8942-9B517580B0DB}" type="datetimeFigureOut">
              <a:rPr lang="en-GB" smtClean="0"/>
              <a:t>06/06/2023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83E9D-671A-48DF-AF8D-A491279C3E5C}" type="slidenum">
              <a:rPr lang="en-GB" smtClean="0"/>
              <a:t>‹#›</a:t>
            </a:fld>
            <a:endParaRPr lang="en-GB" dirty="0"/>
          </a:p>
        </p:txBody>
      </p:sp>
    </p:spTree>
    <p:extLst>
      <p:ext uri="{BB962C8B-B14F-4D97-AF65-F5344CB8AC3E}">
        <p14:creationId xmlns:p14="http://schemas.microsoft.com/office/powerpoint/2010/main" val="12798757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emma.williamson@slam.nhs.uk"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Emma.williamson@slam.nhs.uk"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082FAC2-33C6-4F44-9D00-ACEA44D6EA8F}"/>
              </a:ext>
            </a:extLst>
          </p:cNvPr>
          <p:cNvGrpSpPr/>
          <p:nvPr/>
        </p:nvGrpSpPr>
        <p:grpSpPr>
          <a:xfrm>
            <a:off x="-1363517" y="322492"/>
            <a:ext cx="13230241" cy="6535508"/>
            <a:chOff x="-1546242" y="170091"/>
            <a:chExt cx="13230241" cy="6535508"/>
          </a:xfrm>
        </p:grpSpPr>
        <p:pic>
          <p:nvPicPr>
            <p:cNvPr id="51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5600" y="6111875"/>
              <a:ext cx="63166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1" descr="Z:\Branding\Quality_Brand\SLaM_Qual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962" y="6003924"/>
              <a:ext cx="2878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south london and maudsley nhs foundation trust">
              <a:extLst>
                <a:ext uri="{FF2B5EF4-FFF2-40B4-BE49-F238E27FC236}">
                  <a16:creationId xmlns:a16="http://schemas.microsoft.com/office/drawing/2014/main" id="{EA15CAE6-F8F9-4677-8D5F-61E3314258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02" y="170091"/>
              <a:ext cx="4800271" cy="5760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B33671C-7BE5-46D2-AAF0-1F3609285115}"/>
                </a:ext>
              </a:extLst>
            </p:cNvPr>
            <p:cNvGrpSpPr/>
            <p:nvPr/>
          </p:nvGrpSpPr>
          <p:grpSpPr>
            <a:xfrm>
              <a:off x="-1546242" y="776533"/>
              <a:ext cx="9674241" cy="5257469"/>
              <a:chOff x="884420" y="1364105"/>
              <a:chExt cx="10557791" cy="5695850"/>
            </a:xfrm>
          </p:grpSpPr>
          <p:pic>
            <p:nvPicPr>
              <p:cNvPr id="8" name="Picture 7">
                <a:extLst>
                  <a:ext uri="{FF2B5EF4-FFF2-40B4-BE49-F238E27FC236}">
                    <a16:creationId xmlns:a16="http://schemas.microsoft.com/office/drawing/2014/main" id="{7DEE6CCA-8064-4F57-B717-D702D70B4A8A}"/>
                  </a:ext>
                </a:extLst>
              </p:cNvPr>
              <p:cNvPicPr>
                <a:picLocks noChangeAspect="1"/>
              </p:cNvPicPr>
              <p:nvPr/>
            </p:nvPicPr>
            <p:blipFill rotWithShape="1">
              <a:blip r:embed="rId6">
                <a:alphaModFix/>
              </a:blip>
              <a:srcRect l="23852" t="31295" r="25000" b="5355"/>
              <a:stretch/>
            </p:blipFill>
            <p:spPr>
              <a:xfrm>
                <a:off x="2876364" y="1415527"/>
                <a:ext cx="8565847" cy="5644428"/>
              </a:xfrm>
              <a:prstGeom prst="rect">
                <a:avLst/>
              </a:prstGeom>
            </p:spPr>
          </p:pic>
          <p:sp>
            <p:nvSpPr>
              <p:cNvPr id="9" name="Rectangle 8">
                <a:extLst>
                  <a:ext uri="{FF2B5EF4-FFF2-40B4-BE49-F238E27FC236}">
                    <a16:creationId xmlns:a16="http://schemas.microsoft.com/office/drawing/2014/main" id="{04C1CB88-5A8E-4CD0-A991-08E0E4708C21}"/>
                  </a:ext>
                </a:extLst>
              </p:cNvPr>
              <p:cNvSpPr/>
              <p:nvPr/>
            </p:nvSpPr>
            <p:spPr>
              <a:xfrm>
                <a:off x="884420" y="1364105"/>
                <a:ext cx="1345368" cy="236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24" name="TextBox 7"/>
            <p:cNvSpPr txBox="1">
              <a:spLocks noChangeArrowheads="1"/>
            </p:cNvSpPr>
            <p:nvPr/>
          </p:nvSpPr>
          <p:spPr bwMode="auto">
            <a:xfrm>
              <a:off x="6412907" y="934651"/>
              <a:ext cx="4699395" cy="3570208"/>
            </a:xfrm>
            <a:prstGeom prst="rect">
              <a:avLst/>
            </a:prstGeom>
            <a:solidFill>
              <a:srgbClr val="752F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2000" b="1" dirty="0">
                <a:solidFill>
                  <a:schemeClr val="bg1"/>
                </a:solidFill>
              </a:endParaRPr>
            </a:p>
            <a:p>
              <a:pPr algn="ctr">
                <a:spcBef>
                  <a:spcPct val="0"/>
                </a:spcBef>
                <a:buNone/>
              </a:pPr>
              <a:r>
                <a:rPr lang="en-GB" b="1" dirty="0">
                  <a:solidFill>
                    <a:schemeClr val="bg1"/>
                  </a:solidFill>
                </a:rPr>
                <a:t>Using a </a:t>
              </a:r>
            </a:p>
            <a:p>
              <a:pPr algn="ctr">
                <a:spcBef>
                  <a:spcPct val="0"/>
                </a:spcBef>
                <a:buNone/>
              </a:pPr>
              <a:r>
                <a:rPr lang="en-GB" b="1" dirty="0">
                  <a:solidFill>
                    <a:schemeClr val="bg1"/>
                  </a:solidFill>
                </a:rPr>
                <a:t>‘Psychologically Informed Environments’ Model to Support Staff Wellbeing in the Workplace</a:t>
              </a:r>
            </a:p>
            <a:p>
              <a:pPr algn="ctr">
                <a:spcBef>
                  <a:spcPct val="0"/>
                </a:spcBef>
                <a:buNone/>
              </a:pPr>
              <a:endParaRPr lang="en-GB" b="1" dirty="0">
                <a:solidFill>
                  <a:schemeClr val="bg1"/>
                </a:solidFill>
              </a:endParaRPr>
            </a:p>
            <a:p>
              <a:pPr algn="ctr">
                <a:spcBef>
                  <a:spcPct val="0"/>
                </a:spcBef>
                <a:buNone/>
              </a:pPr>
              <a:endParaRPr lang="en-GB" altLang="en-US" sz="1400" b="1" dirty="0">
                <a:solidFill>
                  <a:schemeClr val="bg1"/>
                </a:solidFill>
              </a:endParaRPr>
            </a:p>
          </p:txBody>
        </p:sp>
        <p:sp>
          <p:nvSpPr>
            <p:cNvPr id="2" name="Rectangle 1">
              <a:extLst>
                <a:ext uri="{FF2B5EF4-FFF2-40B4-BE49-F238E27FC236}">
                  <a16:creationId xmlns:a16="http://schemas.microsoft.com/office/drawing/2014/main" id="{B1059ED2-966A-4E29-BB35-FE55DE445730}"/>
                </a:ext>
              </a:extLst>
            </p:cNvPr>
            <p:cNvSpPr/>
            <p:nvPr/>
          </p:nvSpPr>
          <p:spPr>
            <a:xfrm>
              <a:off x="279002" y="4467292"/>
              <a:ext cx="11404997" cy="1559145"/>
            </a:xfrm>
            <a:prstGeom prst="rect">
              <a:avLst/>
            </a:prstGeom>
            <a:solidFill>
              <a:schemeClr val="bg1"/>
            </a:solidFill>
          </p:spPr>
          <p:txBody>
            <a:bodyPr wrap="square">
              <a:spAutoFit/>
            </a:bodyPr>
            <a:lstStyle/>
            <a:p>
              <a:pPr fontAlgn="auto">
                <a:spcBef>
                  <a:spcPts val="0"/>
                </a:spcBef>
                <a:spcAft>
                  <a:spcPts val="0"/>
                </a:spcAft>
                <a:defRPr/>
              </a:pPr>
              <a:r>
                <a:rPr lang="en-GB" altLang="en-US" sz="3000" b="1" dirty="0">
                  <a:solidFill>
                    <a:srgbClr val="752F77"/>
                  </a:solidFill>
                  <a:latin typeface="Calibri" panose="020F0502020204030204" pitchFamily="34" charset="0"/>
                </a:rPr>
                <a:t>   Dr Emma Williamson			</a:t>
              </a:r>
            </a:p>
            <a:p>
              <a:pPr fontAlgn="auto">
                <a:spcBef>
                  <a:spcPts val="0"/>
                </a:spcBef>
                <a:spcAft>
                  <a:spcPts val="0"/>
                </a:spcAft>
                <a:defRPr/>
              </a:pPr>
              <a:r>
                <a:rPr lang="en-GB" altLang="en-US" dirty="0">
                  <a:latin typeface="Calibri" panose="020F0502020204030204" pitchFamily="34" charset="0"/>
                </a:rPr>
                <a:t>     </a:t>
              </a:r>
              <a:r>
                <a:rPr lang="en-GB" altLang="en-US" dirty="0">
                  <a:solidFill>
                    <a:schemeClr val="tx2"/>
                  </a:solidFill>
                  <a:latin typeface="Calibri" panose="020F0502020204030204" pitchFamily="34" charset="0"/>
                </a:rPr>
                <a:t>Consultant Clinical Psychologist, Clinical Lead &amp; Head of Services 		  </a:t>
              </a:r>
            </a:p>
            <a:p>
              <a:pPr fontAlgn="auto">
                <a:spcBef>
                  <a:spcPts val="0"/>
                </a:spcBef>
                <a:spcAft>
                  <a:spcPts val="0"/>
                </a:spcAft>
                <a:defRPr/>
              </a:pPr>
              <a:r>
                <a:rPr lang="en-GB" altLang="en-US" b="1" dirty="0">
                  <a:solidFill>
                    <a:schemeClr val="tx2"/>
                  </a:solidFill>
                  <a:latin typeface="Calibri" panose="020F0502020204030204" pitchFamily="34" charset="0"/>
                </a:rPr>
                <a:t>     Psychology in Hostels (Lambeth&amp; Westminster) South London and Maudsley NHS Foundation Trust, UK        </a:t>
              </a:r>
            </a:p>
            <a:p>
              <a:pPr fontAlgn="auto">
                <a:spcBef>
                  <a:spcPts val="0"/>
                </a:spcBef>
                <a:spcAft>
                  <a:spcPts val="0"/>
                </a:spcAft>
                <a:defRPr/>
              </a:pPr>
              <a:r>
                <a:rPr lang="en-GB" altLang="en-US" b="1" dirty="0">
                  <a:solidFill>
                    <a:schemeClr val="tx2"/>
                  </a:solidFill>
                  <a:latin typeface="Calibri" panose="020F0502020204030204" pitchFamily="34" charset="0"/>
                </a:rPr>
                <a:t>     </a:t>
              </a:r>
              <a:r>
                <a:rPr lang="en-GB" altLang="en-US" dirty="0">
                  <a:solidFill>
                    <a:schemeClr val="tx2"/>
                  </a:solidFill>
                  <a:latin typeface="Calibri" panose="020F0502020204030204" pitchFamily="34" charset="0"/>
                  <a:cs typeface="Arial" panose="020B0604020202020204" pitchFamily="34" charset="0"/>
                </a:rPr>
                <a:t>@Dr_EWilliamson  </a:t>
              </a:r>
              <a:r>
                <a:rPr lang="en-GB" altLang="en-US" u="sng" dirty="0">
                  <a:solidFill>
                    <a:srgbClr val="4472C4"/>
                  </a:solidFill>
                  <a:latin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a:t>
              </a:r>
              <a:r>
                <a:rPr lang="en-GB" altLang="en-US" dirty="0">
                  <a:solidFill>
                    <a:schemeClr val="tx2"/>
                  </a:solidFill>
                  <a:latin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mma.williamson@slam.nhs.uk</a:t>
              </a:r>
              <a:r>
                <a:rPr lang="en-GB" altLang="en-US" dirty="0">
                  <a:solidFill>
                    <a:schemeClr val="tx2"/>
                  </a:solidFill>
                  <a:latin typeface="Calibri" panose="020F0502020204030204" pitchFamily="34" charset="0"/>
                  <a:cs typeface="Arial" panose="020B0604020202020204" pitchFamily="34" charset="0"/>
                </a:rPr>
                <a:t>            </a:t>
              </a:r>
            </a:p>
            <a:p>
              <a:pPr fontAlgn="auto">
                <a:spcBef>
                  <a:spcPts val="0"/>
                </a:spcBef>
                <a:spcAft>
                  <a:spcPts val="0"/>
                </a:spcAft>
                <a:defRPr/>
              </a:pPr>
              <a:endParaRPr lang="en-GB" altLang="en-US" dirty="0">
                <a:solidFill>
                  <a:schemeClr val="bg1">
                    <a:lumMod val="50000"/>
                  </a:schemeClr>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36090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6E46A12-A70F-4B00-BE01-FBEA9C976C80}"/>
              </a:ext>
            </a:extLst>
          </p:cNvPr>
          <p:cNvGraphicFramePr/>
          <p:nvPr/>
        </p:nvGraphicFramePr>
        <p:xfrm>
          <a:off x="1655805" y="155022"/>
          <a:ext cx="9069859" cy="6536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Connector 10">
            <a:extLst>
              <a:ext uri="{FF2B5EF4-FFF2-40B4-BE49-F238E27FC236}">
                <a16:creationId xmlns:a16="http://schemas.microsoft.com/office/drawing/2014/main" id="{A30CAF6D-BBAE-45AE-BFC4-442872D4B54B}"/>
              </a:ext>
            </a:extLst>
          </p:cNvPr>
          <p:cNvSpPr/>
          <p:nvPr/>
        </p:nvSpPr>
        <p:spPr>
          <a:xfrm>
            <a:off x="4938835" y="2306782"/>
            <a:ext cx="2489961" cy="2244436"/>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65A60EA-3EE4-4661-8A98-74B8C0E106FC}"/>
              </a:ext>
            </a:extLst>
          </p:cNvPr>
          <p:cNvSpPr txBox="1"/>
          <p:nvPr/>
        </p:nvSpPr>
        <p:spPr>
          <a:xfrm>
            <a:off x="340081" y="321276"/>
            <a:ext cx="406566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Calibri" panose="020F0502020204030204"/>
                <a:ea typeface="+mn-ea"/>
                <a:cs typeface="+mn-cs"/>
              </a:rPr>
              <a:t>Five Key Strands of PIE</a:t>
            </a:r>
          </a:p>
        </p:txBody>
      </p:sp>
      <p:sp>
        <p:nvSpPr>
          <p:cNvPr id="5" name="TextBox 4">
            <a:extLst>
              <a:ext uri="{FF2B5EF4-FFF2-40B4-BE49-F238E27FC236}">
                <a16:creationId xmlns:a16="http://schemas.microsoft.com/office/drawing/2014/main" id="{7E5435A4-B4E1-470A-B16D-A10EA071D742}"/>
              </a:ext>
            </a:extLst>
          </p:cNvPr>
          <p:cNvSpPr txBox="1"/>
          <p:nvPr/>
        </p:nvSpPr>
        <p:spPr>
          <a:xfrm rot="18676888">
            <a:off x="2278453" y="1187483"/>
            <a:ext cx="28914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Reflective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Practice</a:t>
            </a:r>
          </a:p>
        </p:txBody>
      </p:sp>
      <p:sp>
        <p:nvSpPr>
          <p:cNvPr id="6" name="TextBox 5">
            <a:extLst>
              <a:ext uri="{FF2B5EF4-FFF2-40B4-BE49-F238E27FC236}">
                <a16:creationId xmlns:a16="http://schemas.microsoft.com/office/drawing/2014/main" id="{CA5138BA-C6BF-425D-8DB7-ABF0EDCE8D46}"/>
              </a:ext>
            </a:extLst>
          </p:cNvPr>
          <p:cNvSpPr txBox="1"/>
          <p:nvPr/>
        </p:nvSpPr>
        <p:spPr>
          <a:xfrm>
            <a:off x="5013702" y="3063971"/>
            <a:ext cx="240095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Relationships</a:t>
            </a:r>
          </a:p>
        </p:txBody>
      </p:sp>
      <p:sp>
        <p:nvSpPr>
          <p:cNvPr id="7" name="TextBox 6">
            <a:extLst>
              <a:ext uri="{FF2B5EF4-FFF2-40B4-BE49-F238E27FC236}">
                <a16:creationId xmlns:a16="http://schemas.microsoft.com/office/drawing/2014/main" id="{1289CEFB-5810-4FBC-9E98-94778E8C7F47}"/>
              </a:ext>
            </a:extLst>
          </p:cNvPr>
          <p:cNvSpPr txBox="1"/>
          <p:nvPr/>
        </p:nvSpPr>
        <p:spPr>
          <a:xfrm rot="17695983">
            <a:off x="7513400" y="4152432"/>
            <a:ext cx="28914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Reflective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Practice</a:t>
            </a:r>
          </a:p>
        </p:txBody>
      </p:sp>
      <p:sp>
        <p:nvSpPr>
          <p:cNvPr id="8" name="TextBox 7">
            <a:extLst>
              <a:ext uri="{FF2B5EF4-FFF2-40B4-BE49-F238E27FC236}">
                <a16:creationId xmlns:a16="http://schemas.microsoft.com/office/drawing/2014/main" id="{09CB7B53-A8AC-470D-841D-B66D96115D80}"/>
              </a:ext>
            </a:extLst>
          </p:cNvPr>
          <p:cNvSpPr txBox="1"/>
          <p:nvPr/>
        </p:nvSpPr>
        <p:spPr>
          <a:xfrm rot="3888040">
            <a:off x="1999161" y="4182491"/>
            <a:ext cx="28914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Reflective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Practice</a:t>
            </a:r>
          </a:p>
        </p:txBody>
      </p:sp>
      <p:sp>
        <p:nvSpPr>
          <p:cNvPr id="9" name="TextBox 8">
            <a:extLst>
              <a:ext uri="{FF2B5EF4-FFF2-40B4-BE49-F238E27FC236}">
                <a16:creationId xmlns:a16="http://schemas.microsoft.com/office/drawing/2014/main" id="{6ACA2BF3-AF5C-46F6-A178-495A11742192}"/>
              </a:ext>
            </a:extLst>
          </p:cNvPr>
          <p:cNvSpPr txBox="1"/>
          <p:nvPr/>
        </p:nvSpPr>
        <p:spPr>
          <a:xfrm rot="3092326">
            <a:off x="7181772" y="1152881"/>
            <a:ext cx="28914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Reflective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rPr>
              <a:t>Practice</a:t>
            </a:r>
          </a:p>
        </p:txBody>
      </p:sp>
      <p:sp>
        <p:nvSpPr>
          <p:cNvPr id="2" name="Rectangle 1">
            <a:extLst>
              <a:ext uri="{FF2B5EF4-FFF2-40B4-BE49-F238E27FC236}">
                <a16:creationId xmlns:a16="http://schemas.microsoft.com/office/drawing/2014/main" id="{DF890FE9-3A58-4853-2544-7A5471B5520B}"/>
              </a:ext>
            </a:extLst>
          </p:cNvPr>
          <p:cNvSpPr/>
          <p:nvPr/>
        </p:nvSpPr>
        <p:spPr>
          <a:xfrm>
            <a:off x="340081" y="321276"/>
            <a:ext cx="754326" cy="553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0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739D63-DBFC-BF49-E0F0-F50A77208162}"/>
              </a:ext>
            </a:extLst>
          </p:cNvPr>
          <p:cNvSpPr txBox="1">
            <a:spLocks/>
          </p:cNvSpPr>
          <p:nvPr/>
        </p:nvSpPr>
        <p:spPr>
          <a:xfrm>
            <a:off x="630935" y="639520"/>
            <a:ext cx="4727173" cy="125234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b="1" kern="1200" spc="300" dirty="0">
                <a:solidFill>
                  <a:schemeClr val="tx1"/>
                </a:solidFill>
                <a:latin typeface="+mj-lt"/>
                <a:ea typeface="+mj-ea"/>
                <a:cs typeface="+mj-cs"/>
              </a:rPr>
              <a:t>1) Psychological Awareness &amp; Approach</a:t>
            </a:r>
          </a:p>
        </p:txBody>
      </p:sp>
      <p:sp>
        <p:nvSpPr>
          <p:cNvPr id="3" name="Content Placeholder 2">
            <a:extLst>
              <a:ext uri="{FF2B5EF4-FFF2-40B4-BE49-F238E27FC236}">
                <a16:creationId xmlns:a16="http://schemas.microsoft.com/office/drawing/2014/main" id="{0C3C6CD1-8A6C-4FA4-AE82-BB9EB163973B}"/>
              </a:ext>
            </a:extLst>
          </p:cNvPr>
          <p:cNvSpPr>
            <a:spLocks noGrp="1"/>
          </p:cNvSpPr>
          <p:nvPr>
            <p:ph idx="1"/>
          </p:nvPr>
        </p:nvSpPr>
        <p:spPr>
          <a:xfrm>
            <a:off x="704507" y="2218628"/>
            <a:ext cx="4435051" cy="3410712"/>
          </a:xfrm>
        </p:spPr>
        <p:txBody>
          <a:bodyPr vert="horz" lIns="91440" tIns="45720" rIns="91440" bIns="45720" rtlCol="0" anchor="t">
            <a:noAutofit/>
          </a:bodyPr>
          <a:lstStyle/>
          <a:p>
            <a:r>
              <a:rPr lang="en-US" altLang="en-US" sz="2200" dirty="0"/>
              <a:t>Theoretical underpinning</a:t>
            </a:r>
          </a:p>
          <a:p>
            <a:r>
              <a:rPr lang="en-US" altLang="en-US" sz="2200" dirty="0"/>
              <a:t>Evidence-based approach</a:t>
            </a:r>
          </a:p>
          <a:p>
            <a:r>
              <a:rPr lang="en-US" sz="2200" dirty="0"/>
              <a:t>Centrality of understanding trauma and psychological needs</a:t>
            </a:r>
          </a:p>
          <a:p>
            <a:r>
              <a:rPr lang="en-US" altLang="en-US" sz="2200" dirty="0"/>
              <a:t>Consistency and coherence </a:t>
            </a:r>
          </a:p>
          <a:p>
            <a:r>
              <a:rPr lang="en-US" altLang="en-US" sz="2200" dirty="0"/>
              <a:t>Trauma Informed Care, strengths-based approach, attachment theory etc...</a:t>
            </a:r>
          </a:p>
          <a:p>
            <a:r>
              <a:rPr lang="en-US" altLang="en-US" sz="2200" dirty="0"/>
              <a:t>Including psychological ways of making sense of the work and understanding its impact </a:t>
            </a:r>
          </a:p>
        </p:txBody>
      </p:sp>
      <p:pic>
        <p:nvPicPr>
          <p:cNvPr id="6" name="Picture 5">
            <a:extLst>
              <a:ext uri="{FF2B5EF4-FFF2-40B4-BE49-F238E27FC236}">
                <a16:creationId xmlns:a16="http://schemas.microsoft.com/office/drawing/2014/main" id="{1CE10BB8-9851-6562-37EB-A7EFA8BAE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109" y="640080"/>
            <a:ext cx="6600994" cy="5577840"/>
          </a:xfrm>
          <a:prstGeom prst="rect">
            <a:avLst/>
          </a:prstGeom>
        </p:spPr>
      </p:pic>
    </p:spTree>
    <p:extLst>
      <p:ext uri="{BB962C8B-B14F-4D97-AF65-F5344CB8AC3E}">
        <p14:creationId xmlns:p14="http://schemas.microsoft.com/office/powerpoint/2010/main" val="84783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CE20ADD-88B6-463C-9F49-3704C81D2C6A}"/>
              </a:ext>
            </a:extLst>
          </p:cNvPr>
          <p:cNvSpPr>
            <a:spLocks noGrp="1"/>
          </p:cNvSpPr>
          <p:nvPr>
            <p:ph type="title"/>
          </p:nvPr>
        </p:nvSpPr>
        <p:spPr>
          <a:xfrm>
            <a:off x="5906812" y="482112"/>
            <a:ext cx="5931445" cy="748972"/>
          </a:xfrm>
        </p:spPr>
        <p:txBody>
          <a:bodyPr>
            <a:normAutofit fontScale="90000"/>
          </a:bodyPr>
          <a:lstStyle/>
          <a:p>
            <a:pPr eaLnBrk="1" hangingPunct="1"/>
            <a:r>
              <a:rPr lang="en-GB" altLang="en-US" sz="4100" dirty="0"/>
              <a:t>2) Relationships – </a:t>
            </a:r>
            <a:br>
              <a:rPr lang="en-GB" altLang="en-US" sz="4100" dirty="0"/>
            </a:br>
            <a:r>
              <a:rPr lang="en-GB" altLang="en-US" sz="4100" dirty="0"/>
              <a:t>     we are relational beings! </a:t>
            </a:r>
          </a:p>
        </p:txBody>
      </p:sp>
      <p:pic>
        <p:nvPicPr>
          <p:cNvPr id="3" name="Picture 2" descr="A picture containing person, hand, dark, light&#10;&#10;Description automatically generated">
            <a:extLst>
              <a:ext uri="{FF2B5EF4-FFF2-40B4-BE49-F238E27FC236}">
                <a16:creationId xmlns:a16="http://schemas.microsoft.com/office/drawing/2014/main" id="{4595C38A-4DED-A827-03D5-9504D852E26C}"/>
              </a:ext>
            </a:extLst>
          </p:cNvPr>
          <p:cNvPicPr>
            <a:picLocks noChangeAspect="1"/>
          </p:cNvPicPr>
          <p:nvPr/>
        </p:nvPicPr>
        <p:blipFill rotWithShape="1">
          <a:blip r:embed="rId3">
            <a:extLst>
              <a:ext uri="{28A0092B-C50C-407E-A947-70E740481C1C}">
                <a14:useLocalDpi xmlns:a14="http://schemas.microsoft.com/office/drawing/2010/main" val="0"/>
              </a:ext>
            </a:extLst>
          </a:blip>
          <a:srcRect l="18186" r="2228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7411" name="Content Placeholder 3">
            <a:extLst>
              <a:ext uri="{FF2B5EF4-FFF2-40B4-BE49-F238E27FC236}">
                <a16:creationId xmlns:a16="http://schemas.microsoft.com/office/drawing/2014/main" id="{D525ED5B-287E-4ABC-AAED-38592733A01B}"/>
              </a:ext>
            </a:extLst>
          </p:cNvPr>
          <p:cNvSpPr>
            <a:spLocks noGrp="1"/>
          </p:cNvSpPr>
          <p:nvPr>
            <p:ph idx="1"/>
          </p:nvPr>
        </p:nvSpPr>
        <p:spPr>
          <a:xfrm>
            <a:off x="6022201" y="1713186"/>
            <a:ext cx="5931446" cy="5344510"/>
          </a:xfrm>
        </p:spPr>
        <p:txBody>
          <a:bodyPr>
            <a:normAutofit fontScale="25000" lnSpcReduction="20000"/>
          </a:bodyPr>
          <a:lstStyle/>
          <a:p>
            <a:pPr>
              <a:lnSpc>
                <a:spcPct val="120000"/>
              </a:lnSpc>
              <a:spcBef>
                <a:spcPts val="600"/>
              </a:spcBef>
            </a:pPr>
            <a:r>
              <a:rPr lang="en-GB" sz="8000" dirty="0">
                <a:latin typeface="Arial" panose="020B0604020202020204" pitchFamily="34" charset="0"/>
                <a:cs typeface="Arial" panose="020B0604020202020204" pitchFamily="34" charset="0"/>
              </a:rPr>
              <a:t>Relationships - the </a:t>
            </a:r>
            <a:r>
              <a:rPr lang="en-GB" altLang="en-US" sz="8000" dirty="0">
                <a:latin typeface="Arial" panose="020B0604020202020204" pitchFamily="34" charset="0"/>
                <a:cs typeface="Arial" panose="020B0604020202020204" pitchFamily="34" charset="0"/>
              </a:rPr>
              <a:t>vehicle for facilitating change </a:t>
            </a:r>
          </a:p>
          <a:p>
            <a:pPr>
              <a:lnSpc>
                <a:spcPct val="120000"/>
              </a:lnSpc>
              <a:spcBef>
                <a:spcPts val="600"/>
              </a:spcBef>
            </a:pPr>
            <a:r>
              <a:rPr lang="en-GB" altLang="en-US" sz="8000" dirty="0">
                <a:latin typeface="Arial" panose="020B0604020202020204" pitchFamily="34" charset="0"/>
                <a:cs typeface="Arial" panose="020B0604020202020204" pitchFamily="34" charset="0"/>
              </a:rPr>
              <a:t>Attachment – can be cause and solution </a:t>
            </a:r>
          </a:p>
          <a:p>
            <a:pPr>
              <a:lnSpc>
                <a:spcPct val="120000"/>
              </a:lnSpc>
              <a:spcBef>
                <a:spcPts val="600"/>
              </a:spcBef>
            </a:pPr>
            <a:r>
              <a:rPr lang="en-GB" altLang="en-US" sz="8000" dirty="0">
                <a:latin typeface="Arial" panose="020B0604020202020204" pitchFamily="34" charset="0"/>
                <a:cs typeface="Arial" panose="020B0604020202020204" pitchFamily="34" charset="0"/>
              </a:rPr>
              <a:t>Consistent, Reliable, Familiar, </a:t>
            </a:r>
            <a:r>
              <a:rPr lang="en-GB" altLang="en-US" sz="8000" dirty="0" err="1">
                <a:latin typeface="Arial" panose="020B0604020202020204" pitchFamily="34" charset="0"/>
                <a:cs typeface="Arial" panose="020B0604020202020204" pitchFamily="34" charset="0"/>
              </a:rPr>
              <a:t>Boundaried</a:t>
            </a:r>
            <a:r>
              <a:rPr lang="en-GB" altLang="en-US" sz="8000" dirty="0">
                <a:latin typeface="Arial" panose="020B0604020202020204" pitchFamily="34" charset="0"/>
                <a:cs typeface="Arial" panose="020B0604020202020204" pitchFamily="34" charset="0"/>
              </a:rPr>
              <a:t>, Safe</a:t>
            </a:r>
          </a:p>
          <a:p>
            <a:pPr>
              <a:lnSpc>
                <a:spcPct val="120000"/>
              </a:lnSpc>
              <a:spcBef>
                <a:spcPts val="600"/>
              </a:spcBef>
              <a:spcAft>
                <a:spcPts val="1200"/>
              </a:spcAft>
              <a:buClr>
                <a:schemeClr val="accent2"/>
              </a:buClr>
            </a:pPr>
            <a:r>
              <a:rPr lang="en-GB" sz="8000" dirty="0">
                <a:latin typeface="Arial" panose="020B0604020202020204" pitchFamily="34" charset="0"/>
                <a:cs typeface="Arial" panose="020B0604020202020204" pitchFamily="34" charset="0"/>
              </a:rPr>
              <a:t>Empowerment, choice, control, strengths-based</a:t>
            </a:r>
          </a:p>
          <a:p>
            <a:pPr>
              <a:lnSpc>
                <a:spcPct val="120000"/>
              </a:lnSpc>
              <a:spcBef>
                <a:spcPts val="600"/>
              </a:spcBef>
              <a:spcAft>
                <a:spcPts val="1200"/>
              </a:spcAft>
              <a:buClr>
                <a:schemeClr val="accent2"/>
              </a:buClr>
            </a:pPr>
            <a:r>
              <a:rPr lang="en-GB" sz="8000" dirty="0">
                <a:latin typeface="Arial" panose="020B0604020202020204" pitchFamily="34" charset="0"/>
                <a:cs typeface="Arial" panose="020B0604020202020204" pitchFamily="34" charset="0"/>
              </a:rPr>
              <a:t>Safety (encompassing moral, physical, psychological, social and cultural safety)</a:t>
            </a:r>
          </a:p>
          <a:p>
            <a:pPr>
              <a:lnSpc>
                <a:spcPct val="120000"/>
              </a:lnSpc>
              <a:spcBef>
                <a:spcPts val="600"/>
              </a:spcBef>
            </a:pPr>
            <a:r>
              <a:rPr lang="en-GB" sz="8000" b="1" u="sng" dirty="0">
                <a:latin typeface="Arial" panose="020B0604020202020204" pitchFamily="34" charset="0"/>
                <a:cs typeface="Arial" panose="020B0604020202020204" pitchFamily="34" charset="0"/>
              </a:rPr>
              <a:t>Boundaries</a:t>
            </a:r>
            <a:r>
              <a:rPr lang="en-GB" sz="8000" dirty="0">
                <a:latin typeface="Arial" panose="020B0604020202020204" pitchFamily="34" charset="0"/>
                <a:cs typeface="Arial" panose="020B0604020202020204" pitchFamily="34" charset="0"/>
              </a:rPr>
              <a:t>, roles, responsibilities, </a:t>
            </a:r>
          </a:p>
          <a:p>
            <a:pPr>
              <a:lnSpc>
                <a:spcPct val="120000"/>
              </a:lnSpc>
              <a:spcBef>
                <a:spcPts val="600"/>
              </a:spcBef>
            </a:pPr>
            <a:r>
              <a:rPr lang="en-GB" altLang="en-US" sz="8000" dirty="0">
                <a:latin typeface="Arial" panose="020B0604020202020204" pitchFamily="34" charset="0"/>
                <a:cs typeface="Arial" panose="020B0604020202020204" pitchFamily="34" charset="0"/>
              </a:rPr>
              <a:t>Value and facilitate peer involvement  </a:t>
            </a:r>
          </a:p>
          <a:p>
            <a:pPr>
              <a:lnSpc>
                <a:spcPct val="120000"/>
              </a:lnSpc>
              <a:spcBef>
                <a:spcPts val="600"/>
              </a:spcBef>
            </a:pPr>
            <a:r>
              <a:rPr lang="en-GB" altLang="en-US" sz="8000" dirty="0">
                <a:latin typeface="Arial" panose="020B0604020202020204" pitchFamily="34" charset="0"/>
                <a:cs typeface="Arial" panose="020B0604020202020204" pitchFamily="34" charset="0"/>
              </a:rPr>
              <a:t>Recruitment (values based)</a:t>
            </a:r>
          </a:p>
          <a:p>
            <a:pPr>
              <a:lnSpc>
                <a:spcPct val="120000"/>
              </a:lnSpc>
              <a:spcBef>
                <a:spcPts val="600"/>
              </a:spcBef>
            </a:pPr>
            <a:r>
              <a:rPr lang="en-GB" altLang="en-US" sz="8000" dirty="0">
                <a:latin typeface="Arial" panose="020B0604020202020204" pitchFamily="34" charset="0"/>
                <a:cs typeface="Arial" panose="020B0604020202020204" pitchFamily="34" charset="0"/>
              </a:rPr>
              <a:t>Policies and procedures (elastic tolerance)</a:t>
            </a:r>
          </a:p>
          <a:p>
            <a:pPr>
              <a:lnSpc>
                <a:spcPct val="120000"/>
              </a:lnSpc>
              <a:spcBef>
                <a:spcPts val="600"/>
              </a:spcBef>
            </a:pPr>
            <a:r>
              <a:rPr lang="en-GB" sz="8000" dirty="0">
                <a:latin typeface="Arial" panose="020B0604020202020204" pitchFamily="34" charset="0"/>
                <a:cs typeface="Arial" panose="020B0604020202020204" pitchFamily="34" charset="0"/>
              </a:rPr>
              <a:t>Clients with complex needs are not excluded.</a:t>
            </a:r>
          </a:p>
          <a:p>
            <a:endParaRPr lang="en-GB" altLang="en-US" sz="1400" dirty="0">
              <a:latin typeface="Arial" panose="020B0604020202020204" pitchFamily="34" charset="0"/>
              <a:cs typeface="Arial" panose="020B0604020202020204" pitchFamily="34" charset="0"/>
            </a:endParaRPr>
          </a:p>
          <a:p>
            <a:pPr marL="0" indent="0">
              <a:buNone/>
            </a:pPr>
            <a:endParaRPr lang="en-GB"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5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7411">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7411">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7411">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7411">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7411">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7411">
                                            <p:txEl>
                                              <p:pRg st="7" end="7"/>
                                            </p:tx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17411">
                                            <p:txEl>
                                              <p:pRg st="8" end="8"/>
                                            </p:txEl>
                                          </p:spTgt>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D58F-2D62-4076-A9EC-1F27391A3593}"/>
              </a:ext>
            </a:extLst>
          </p:cNvPr>
          <p:cNvSpPr>
            <a:spLocks noGrp="1"/>
          </p:cNvSpPr>
          <p:nvPr>
            <p:ph type="title"/>
          </p:nvPr>
        </p:nvSpPr>
        <p:spPr>
          <a:xfrm>
            <a:off x="838201" y="365125"/>
            <a:ext cx="5251316" cy="1807305"/>
          </a:xfrm>
        </p:spPr>
        <p:txBody>
          <a:bodyPr rtlCol="0">
            <a:normAutofit/>
          </a:bodyPr>
          <a:lstStyle/>
          <a:p>
            <a:pPr>
              <a:defRPr/>
            </a:pPr>
            <a:r>
              <a:rPr lang="en-GB" sz="4000" dirty="0"/>
              <a:t>3) Staff Training &amp; Support</a:t>
            </a:r>
          </a:p>
        </p:txBody>
      </p:sp>
      <p:sp>
        <p:nvSpPr>
          <p:cNvPr id="15363" name="Content Placeholder 3">
            <a:extLst>
              <a:ext uri="{FF2B5EF4-FFF2-40B4-BE49-F238E27FC236}">
                <a16:creationId xmlns:a16="http://schemas.microsoft.com/office/drawing/2014/main" id="{F027A12C-90B0-4BE5-8B66-A0E0CAB456DF}"/>
              </a:ext>
            </a:extLst>
          </p:cNvPr>
          <p:cNvSpPr>
            <a:spLocks noGrp="1"/>
          </p:cNvSpPr>
          <p:nvPr>
            <p:ph idx="1"/>
          </p:nvPr>
        </p:nvSpPr>
        <p:spPr>
          <a:xfrm>
            <a:off x="838200" y="2172430"/>
            <a:ext cx="5391015" cy="4609369"/>
          </a:xfrm>
        </p:spPr>
        <p:txBody>
          <a:bodyPr>
            <a:normAutofit fontScale="77500" lnSpcReduction="20000"/>
          </a:bodyPr>
          <a:lstStyle/>
          <a:p>
            <a:r>
              <a:rPr lang="en-GB" altLang="en-US" sz="2500" dirty="0">
                <a:latin typeface="Arial" panose="020B0604020202020204" pitchFamily="34" charset="0"/>
                <a:cs typeface="Arial" panose="020B0604020202020204" pitchFamily="34" charset="0"/>
              </a:rPr>
              <a:t>Increase staff competencies and confidence </a:t>
            </a:r>
          </a:p>
          <a:p>
            <a:r>
              <a:rPr lang="en-GB" altLang="en-US" sz="2500" dirty="0">
                <a:latin typeface="Arial" panose="020B0604020202020204" pitchFamily="34" charset="0"/>
                <a:cs typeface="Arial" panose="020B0604020202020204" pitchFamily="34" charset="0"/>
              </a:rPr>
              <a:t>Support good self-care and model wellbeing practices</a:t>
            </a:r>
          </a:p>
          <a:p>
            <a:r>
              <a:rPr lang="en-GB" sz="2500" dirty="0">
                <a:latin typeface="Arial" panose="020B0604020202020204" pitchFamily="34" charset="0"/>
                <a:cs typeface="Arial" panose="020B0604020202020204" pitchFamily="34" charset="0"/>
              </a:rPr>
              <a:t>The service reflects on its working practices to support continuous improvement. </a:t>
            </a:r>
          </a:p>
          <a:p>
            <a:r>
              <a:rPr lang="en-GB" altLang="en-US" sz="2500" b="1" u="sng" dirty="0">
                <a:latin typeface="Arial" panose="020B0604020202020204" pitchFamily="34" charset="0"/>
                <a:cs typeface="Arial" panose="020B0604020202020204" pitchFamily="34" charset="0"/>
              </a:rPr>
              <a:t>Reflective Practice</a:t>
            </a:r>
          </a:p>
          <a:p>
            <a:r>
              <a:rPr lang="en-GB" altLang="en-US" sz="2500" dirty="0">
                <a:latin typeface="Arial" panose="020B0604020202020204" pitchFamily="34" charset="0"/>
                <a:cs typeface="Arial" panose="020B0604020202020204" pitchFamily="34" charset="0"/>
              </a:rPr>
              <a:t>Case-based discussion / formulation spaces </a:t>
            </a:r>
          </a:p>
          <a:p>
            <a:r>
              <a:rPr lang="en-GB" altLang="en-US" sz="2500" dirty="0">
                <a:latin typeface="Arial" panose="020B0604020202020204" pitchFamily="34" charset="0"/>
                <a:cs typeface="Arial" panose="020B0604020202020204" pitchFamily="34" charset="0"/>
              </a:rPr>
              <a:t>Supervision</a:t>
            </a:r>
          </a:p>
          <a:p>
            <a:r>
              <a:rPr lang="en-GB" altLang="en-US" sz="2500" dirty="0">
                <a:latin typeface="Arial" panose="020B0604020202020204" pitchFamily="34" charset="0"/>
                <a:cs typeface="Arial" panose="020B0604020202020204" pitchFamily="34" charset="0"/>
              </a:rPr>
              <a:t>Specialist training (particularly on understanding and working with trauma). </a:t>
            </a:r>
          </a:p>
          <a:p>
            <a:r>
              <a:rPr lang="en-GB" altLang="en-US" sz="2500" dirty="0">
                <a:latin typeface="Arial" panose="020B0604020202020204" pitchFamily="34" charset="0"/>
                <a:cs typeface="Arial" panose="020B0604020202020204" pitchFamily="34" charset="0"/>
              </a:rPr>
              <a:t>Open door policy; honest conversations</a:t>
            </a:r>
          </a:p>
          <a:p>
            <a:r>
              <a:rPr lang="en-GB" sz="2500" dirty="0">
                <a:latin typeface="Arial" panose="020B0604020202020204" pitchFamily="34" charset="0"/>
                <a:cs typeface="Arial" panose="020B0604020202020204" pitchFamily="34" charset="0"/>
              </a:rPr>
              <a:t>Staff resilience increases. Burnout, turnover &amp; absenteeism reduce. </a:t>
            </a:r>
          </a:p>
          <a:p>
            <a:r>
              <a:rPr lang="en-GB" sz="2500" dirty="0">
                <a:latin typeface="Arial" panose="020B0604020202020204" pitchFamily="34" charset="0"/>
                <a:cs typeface="Arial" panose="020B0604020202020204" pitchFamily="34" charset="0"/>
              </a:rPr>
              <a:t>Psychological Safety</a:t>
            </a:r>
          </a:p>
          <a:p>
            <a:endParaRPr lang="en-GB" altLang="en-US" sz="1300" dirty="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GB" altLang="en-US" sz="1300" dirty="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GB" altLang="en-US" sz="1300" dirty="0">
              <a:latin typeface="Arial" panose="020B0604020202020204" pitchFamily="34" charset="0"/>
              <a:cs typeface="Arial" panose="020B0604020202020204" pitchFamily="34" charset="0"/>
            </a:endParaRPr>
          </a:p>
          <a:p>
            <a:pPr eaLnBrk="1" hangingPunct="1"/>
            <a:endParaRPr lang="en-GB" altLang="en-US" sz="1300" dirty="0">
              <a:latin typeface="Arial" panose="020B0604020202020204" pitchFamily="34" charset="0"/>
              <a:cs typeface="Arial" panose="020B0604020202020204" pitchFamily="34" charset="0"/>
            </a:endParaRPr>
          </a:p>
          <a:p>
            <a:pPr eaLnBrk="1" hangingPunct="1"/>
            <a:endParaRPr lang="en-GB" altLang="en-US" sz="1300" dirty="0">
              <a:latin typeface="Arial" panose="020B0604020202020204" pitchFamily="34" charset="0"/>
              <a:cs typeface="Arial" panose="020B0604020202020204" pitchFamily="34" charset="0"/>
            </a:endParaRPr>
          </a:p>
        </p:txBody>
      </p:sp>
      <p:pic>
        <p:nvPicPr>
          <p:cNvPr id="4" name="Picture 3" descr="A picture containing person&#10;&#10;Description automatically generated">
            <a:extLst>
              <a:ext uri="{FF2B5EF4-FFF2-40B4-BE49-F238E27FC236}">
                <a16:creationId xmlns:a16="http://schemas.microsoft.com/office/drawing/2014/main" id="{DE357D94-AA8F-D918-E7AA-DEA5DD65DE33}"/>
              </a:ext>
            </a:extLst>
          </p:cNvPr>
          <p:cNvPicPr>
            <a:picLocks noChangeAspect="1"/>
          </p:cNvPicPr>
          <p:nvPr/>
        </p:nvPicPr>
        <p:blipFill rotWithShape="1">
          <a:blip r:embed="rId2">
            <a:extLst>
              <a:ext uri="{28A0092B-C50C-407E-A947-70E740481C1C}">
                <a14:useLocalDpi xmlns:a14="http://schemas.microsoft.com/office/drawing/2010/main" val="0"/>
              </a:ext>
            </a:extLst>
          </a:blip>
          <a:srcRect l="16918" r="2374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2677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5363">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5363">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5363">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5363">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5363">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5363">
                                            <p:txEl>
                                              <p:pRg st="7" end="7"/>
                                            </p:txEl>
                                          </p:spTgt>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15363">
                                            <p:txEl>
                                              <p:pRg st="8" end="8"/>
                                            </p:txEl>
                                          </p:spTgt>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153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34812A51-94D4-496C-A025-7D4F0CF37588}"/>
              </a:ext>
            </a:extLst>
          </p:cNvPr>
          <p:cNvSpPr>
            <a:spLocks noGrp="1"/>
          </p:cNvSpPr>
          <p:nvPr>
            <p:ph type="title"/>
          </p:nvPr>
        </p:nvSpPr>
        <p:spPr>
          <a:xfrm>
            <a:off x="587309" y="204248"/>
            <a:ext cx="5251316" cy="1807305"/>
          </a:xfrm>
        </p:spPr>
        <p:txBody>
          <a:bodyPr>
            <a:normAutofit/>
          </a:bodyPr>
          <a:lstStyle/>
          <a:p>
            <a:pPr eaLnBrk="1" hangingPunct="1"/>
            <a:r>
              <a:rPr lang="en-GB" altLang="en-US" sz="4100" dirty="0"/>
              <a:t>4) The Environment and Spaces of Opportunity</a:t>
            </a:r>
          </a:p>
        </p:txBody>
      </p:sp>
      <p:sp>
        <p:nvSpPr>
          <p:cNvPr id="14339" name="Content Placeholder 3">
            <a:extLst>
              <a:ext uri="{FF2B5EF4-FFF2-40B4-BE49-F238E27FC236}">
                <a16:creationId xmlns:a16="http://schemas.microsoft.com/office/drawing/2014/main" id="{A8FAFF09-4AC9-4CA7-9190-52D059BA3BE2}"/>
              </a:ext>
            </a:extLst>
          </p:cNvPr>
          <p:cNvSpPr>
            <a:spLocks noGrp="1"/>
          </p:cNvSpPr>
          <p:nvPr>
            <p:ph idx="1"/>
          </p:nvPr>
        </p:nvSpPr>
        <p:spPr>
          <a:xfrm>
            <a:off x="587308" y="2011554"/>
            <a:ext cx="5824001" cy="4685570"/>
          </a:xfrm>
        </p:spPr>
        <p:txBody>
          <a:bodyPr>
            <a:normAutofit fontScale="77500" lnSpcReduction="20000"/>
          </a:bodyPr>
          <a:lstStyle/>
          <a:p>
            <a:r>
              <a:rPr lang="en-GB" altLang="en-US" sz="2500" dirty="0">
                <a:latin typeface="Arial" panose="020B0604020202020204" pitchFamily="34" charset="0"/>
                <a:cs typeface="Arial" panose="020B0604020202020204" pitchFamily="34" charset="0"/>
              </a:rPr>
              <a:t>Consider physical and emotional safety of your setting</a:t>
            </a:r>
          </a:p>
          <a:p>
            <a:r>
              <a:rPr lang="en-GB" altLang="en-US" sz="2500" dirty="0">
                <a:latin typeface="Arial" panose="020B0604020202020204" pitchFamily="34" charset="0"/>
                <a:cs typeface="Arial" panose="020B0604020202020204" pitchFamily="34" charset="0"/>
              </a:rPr>
              <a:t>Consider setting, layout and meaning/experience of different groups </a:t>
            </a:r>
          </a:p>
          <a:p>
            <a:r>
              <a:rPr lang="en-GB" altLang="en-US" sz="2500" dirty="0">
                <a:latin typeface="Arial" panose="020B0604020202020204" pitchFamily="34" charset="0"/>
                <a:cs typeface="Arial" panose="020B0604020202020204" pitchFamily="34" charset="0"/>
              </a:rPr>
              <a:t>How it is looked after? Good space for all to be in? </a:t>
            </a:r>
          </a:p>
          <a:p>
            <a:r>
              <a:rPr lang="en-GB" altLang="en-US" sz="2500" dirty="0">
                <a:latin typeface="Arial" panose="020B0604020202020204" pitchFamily="34" charset="0"/>
                <a:cs typeface="Arial" panose="020B0604020202020204" pitchFamily="34" charset="0"/>
              </a:rPr>
              <a:t>Allow space for connection, informal and impromptu engagement</a:t>
            </a:r>
          </a:p>
          <a:p>
            <a:r>
              <a:rPr lang="en-US" altLang="en-US" sz="2500" dirty="0">
                <a:latin typeface="Arial" panose="020B0604020202020204" pitchFamily="34" charset="0"/>
                <a:cs typeface="Arial" panose="020B0604020202020204" pitchFamily="34" charset="0"/>
              </a:rPr>
              <a:t>Consider removal of physical barriers.</a:t>
            </a:r>
          </a:p>
          <a:p>
            <a:r>
              <a:rPr lang="en-US" altLang="en-US" sz="2500" dirty="0">
                <a:latin typeface="Arial" panose="020B0604020202020204" pitchFamily="34" charset="0"/>
                <a:cs typeface="Arial" panose="020B0604020202020204" pitchFamily="34" charset="0"/>
              </a:rPr>
              <a:t>Consider lighting, heating, signage, furniture etc...</a:t>
            </a:r>
          </a:p>
          <a:p>
            <a:r>
              <a:rPr lang="en-US" altLang="en-US" sz="2500" dirty="0">
                <a:latin typeface="Arial" panose="020B0604020202020204" pitchFamily="34" charset="0"/>
                <a:cs typeface="Arial" panose="020B0604020202020204" pitchFamily="34" charset="0"/>
              </a:rPr>
              <a:t>Co-created </a:t>
            </a:r>
            <a:endParaRPr lang="en-GB" altLang="en-US" sz="2500" dirty="0">
              <a:latin typeface="Arial" panose="020B0604020202020204" pitchFamily="34" charset="0"/>
              <a:cs typeface="Arial" panose="020B0604020202020204" pitchFamily="34" charset="0"/>
            </a:endParaRPr>
          </a:p>
          <a:p>
            <a:r>
              <a:rPr lang="en-GB" altLang="en-US" sz="2500" dirty="0">
                <a:latin typeface="Arial" panose="020B0604020202020204" pitchFamily="34" charset="0"/>
                <a:cs typeface="Arial" panose="020B0604020202020204" pitchFamily="34" charset="0"/>
              </a:rPr>
              <a:t>Consideration around referrals, assessment, move-in, move-on</a:t>
            </a:r>
            <a:endParaRPr lang="en-US" altLang="en-US" sz="2500" dirty="0">
              <a:latin typeface="Calibri Light"/>
              <a:cs typeface="Calibri Light"/>
            </a:endParaRPr>
          </a:p>
          <a:p>
            <a:r>
              <a:rPr lang="en-GB" altLang="en-US" sz="2500" dirty="0">
                <a:latin typeface="Arial" panose="020B0604020202020204" pitchFamily="34" charset="0"/>
                <a:cs typeface="Arial" panose="020B0604020202020204" pitchFamily="34" charset="0"/>
              </a:rPr>
              <a:t>Do you have an environment champion or how to you encourage everyone to care for the setting?	</a:t>
            </a:r>
          </a:p>
          <a:p>
            <a:r>
              <a:rPr lang="en-GB" altLang="en-US" sz="2500" u="sng" dirty="0">
                <a:latin typeface="Arial" panose="020B0604020202020204" pitchFamily="34" charset="0"/>
                <a:cs typeface="Arial" panose="020B0604020202020204" pitchFamily="34" charset="0"/>
              </a:rPr>
              <a:t>Staff spaces, quiet time, reflection, desk access</a:t>
            </a:r>
          </a:p>
          <a:p>
            <a:pPr marL="0" indent="0">
              <a:buNone/>
            </a:pPr>
            <a:r>
              <a:rPr lang="en-GB" altLang="en-US" sz="1100" dirty="0">
                <a:latin typeface="Arial" panose="020B0604020202020204" pitchFamily="34" charset="0"/>
                <a:cs typeface="Arial" panose="020B0604020202020204" pitchFamily="34" charset="0"/>
              </a:rPr>
              <a:t>		</a:t>
            </a:r>
          </a:p>
          <a:p>
            <a:endParaRPr lang="en-GB" altLang="en-US" sz="1100" dirty="0">
              <a:latin typeface="Arial" panose="020B0604020202020204" pitchFamily="34" charset="0"/>
              <a:cs typeface="Arial" panose="020B0604020202020204" pitchFamily="34" charset="0"/>
            </a:endParaRPr>
          </a:p>
          <a:p>
            <a:pPr eaLnBrk="1" hangingPunct="1"/>
            <a:endParaRPr lang="en-GB" altLang="en-US" sz="1100" dirty="0">
              <a:latin typeface="Arial" panose="020B0604020202020204" pitchFamily="34" charset="0"/>
              <a:cs typeface="Arial" panose="020B0604020202020204" pitchFamily="34" charset="0"/>
            </a:endParaRPr>
          </a:p>
          <a:p>
            <a:pPr eaLnBrk="1" hangingPunct="1"/>
            <a:endParaRPr lang="en-GB" altLang="en-US" sz="1100" dirty="0">
              <a:latin typeface="Arial" panose="020B0604020202020204" pitchFamily="34" charset="0"/>
              <a:cs typeface="Arial" panose="020B0604020202020204" pitchFamily="34" charset="0"/>
            </a:endParaRPr>
          </a:p>
        </p:txBody>
      </p:sp>
      <p:pic>
        <p:nvPicPr>
          <p:cNvPr id="3" name="Picture 2" descr="A picture containing furniture, several, dining table&#10;&#10;Description automatically generated">
            <a:extLst>
              <a:ext uri="{FF2B5EF4-FFF2-40B4-BE49-F238E27FC236}">
                <a16:creationId xmlns:a16="http://schemas.microsoft.com/office/drawing/2014/main" id="{30170E8C-1FAD-2976-D64D-9AFE69CA2CFE}"/>
              </a:ext>
            </a:extLst>
          </p:cNvPr>
          <p:cNvPicPr>
            <a:picLocks noChangeAspect="1"/>
          </p:cNvPicPr>
          <p:nvPr/>
        </p:nvPicPr>
        <p:blipFill rotWithShape="1">
          <a:blip r:embed="rId2">
            <a:extLst>
              <a:ext uri="{28A0092B-C50C-407E-A947-70E740481C1C}">
                <a14:useLocalDpi xmlns:a14="http://schemas.microsoft.com/office/drawing/2010/main" val="0"/>
              </a:ext>
            </a:extLst>
          </a:blip>
          <a:srcRect l="32583" r="1851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163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33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7441AB5-9FCF-431C-B4D3-D356387D6052}"/>
              </a:ext>
            </a:extLst>
          </p:cNvPr>
          <p:cNvSpPr>
            <a:spLocks noGrp="1"/>
          </p:cNvSpPr>
          <p:nvPr>
            <p:ph type="title"/>
          </p:nvPr>
        </p:nvSpPr>
        <p:spPr>
          <a:xfrm>
            <a:off x="838201" y="365125"/>
            <a:ext cx="5251316" cy="1807305"/>
          </a:xfrm>
        </p:spPr>
        <p:txBody>
          <a:bodyPr>
            <a:normAutofit/>
          </a:bodyPr>
          <a:lstStyle/>
          <a:p>
            <a:pPr eaLnBrk="1" hangingPunct="1"/>
            <a:r>
              <a:rPr lang="en-GB" altLang="en-US" dirty="0"/>
              <a:t>5) Culture of Learning and Enquiry</a:t>
            </a:r>
          </a:p>
        </p:txBody>
      </p:sp>
      <p:sp>
        <p:nvSpPr>
          <p:cNvPr id="16387" name="Content Placeholder 3">
            <a:extLst>
              <a:ext uri="{FF2B5EF4-FFF2-40B4-BE49-F238E27FC236}">
                <a16:creationId xmlns:a16="http://schemas.microsoft.com/office/drawing/2014/main" id="{8C14B039-F3DF-44E1-806C-4FBBDA8B3E71}"/>
              </a:ext>
            </a:extLst>
          </p:cNvPr>
          <p:cNvSpPr>
            <a:spLocks noGrp="1"/>
          </p:cNvSpPr>
          <p:nvPr>
            <p:ph idx="1"/>
          </p:nvPr>
        </p:nvSpPr>
        <p:spPr>
          <a:xfrm>
            <a:off x="838200" y="2333297"/>
            <a:ext cx="5124586" cy="4644552"/>
          </a:xfrm>
        </p:spPr>
        <p:txBody>
          <a:bodyPr>
            <a:normAutofit fontScale="85000" lnSpcReduction="10000"/>
          </a:bodyPr>
          <a:lstStyle/>
          <a:p>
            <a:r>
              <a:rPr lang="en-GB" altLang="en-US" sz="2500" dirty="0">
                <a:latin typeface="Arial" panose="020B0604020202020204" pitchFamily="34" charset="0"/>
                <a:cs typeface="Arial" panose="020B0604020202020204" pitchFamily="34" charset="0"/>
              </a:rPr>
              <a:t>Reflective practice cycle </a:t>
            </a:r>
          </a:p>
          <a:p>
            <a:r>
              <a:rPr lang="en-GB" altLang="en-US" sz="2500" dirty="0">
                <a:latin typeface="Arial" panose="020B0604020202020204" pitchFamily="34" charset="0"/>
                <a:cs typeface="Arial" panose="020B0604020202020204" pitchFamily="34" charset="0"/>
              </a:rPr>
              <a:t>Continuous measurement and adaptation </a:t>
            </a:r>
          </a:p>
          <a:p>
            <a:r>
              <a:rPr lang="en-GB" altLang="en-US" sz="2500" dirty="0">
                <a:latin typeface="Arial" panose="020B0604020202020204" pitchFamily="34" charset="0"/>
                <a:cs typeface="Arial" panose="020B0604020202020204" pitchFamily="34" charset="0"/>
              </a:rPr>
              <a:t>Existing tools, outcomes and KPIs</a:t>
            </a:r>
          </a:p>
          <a:p>
            <a:r>
              <a:rPr lang="en-GB" altLang="en-US" sz="2500" dirty="0">
                <a:latin typeface="Arial" panose="020B0604020202020204" pitchFamily="34" charset="0"/>
                <a:cs typeface="Arial" panose="020B0604020202020204" pitchFamily="34" charset="0"/>
              </a:rPr>
              <a:t>Formal Outcome Measures (Outcome Star, Wellbeing, Quality of Life)</a:t>
            </a:r>
          </a:p>
          <a:p>
            <a:r>
              <a:rPr lang="en-GB" altLang="en-US" sz="2500" dirty="0">
                <a:latin typeface="Arial" panose="020B0604020202020204" pitchFamily="34" charset="0"/>
                <a:cs typeface="Arial" panose="020B0604020202020204" pitchFamily="34" charset="0"/>
              </a:rPr>
              <a:t>Short surveys &amp; questionnaires</a:t>
            </a:r>
          </a:p>
          <a:p>
            <a:r>
              <a:rPr lang="en-GB" altLang="en-US" sz="2500" dirty="0">
                <a:latin typeface="Arial" panose="020B0604020202020204" pitchFamily="34" charset="0"/>
                <a:cs typeface="Arial" panose="020B0604020202020204" pitchFamily="34" charset="0"/>
              </a:rPr>
              <a:t>Focus Groups &amp; Qualitative Evaluation</a:t>
            </a:r>
          </a:p>
          <a:p>
            <a:r>
              <a:rPr lang="en-GB" altLang="en-US" sz="2500" dirty="0">
                <a:latin typeface="Arial" panose="020B0604020202020204" pitchFamily="34" charset="0"/>
                <a:cs typeface="Arial" panose="020B0604020202020204" pitchFamily="34" charset="0"/>
              </a:rPr>
              <a:t>Case Studies, stories, narratives</a:t>
            </a:r>
          </a:p>
          <a:p>
            <a:endParaRPr lang="en-GB" altLang="en-US" sz="2500" dirty="0">
              <a:latin typeface="Arial" panose="020B0604020202020204" pitchFamily="34" charset="0"/>
              <a:cs typeface="Arial" panose="020B0604020202020204" pitchFamily="34" charset="0"/>
            </a:endParaRPr>
          </a:p>
          <a:p>
            <a:pPr marL="0" indent="0">
              <a:buNone/>
            </a:pPr>
            <a:r>
              <a:rPr lang="en-GB" sz="2500" b="1" i="1" dirty="0">
                <a:solidFill>
                  <a:srgbClr val="7030A0"/>
                </a:solidFill>
              </a:rPr>
              <a:t>“Insanity is doing the same thing over and over and expecting different results.”</a:t>
            </a:r>
            <a:endParaRPr lang="en-GB" altLang="en-US" sz="1100" dirty="0">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n-GB" altLang="en-US" sz="1100" dirty="0">
                <a:latin typeface="Arial" panose="020B0604020202020204" pitchFamily="34" charset="0"/>
                <a:cs typeface="Arial" panose="020B0604020202020204" pitchFamily="34" charset="0"/>
              </a:rPr>
              <a:t>		</a:t>
            </a:r>
          </a:p>
          <a:p>
            <a:pPr eaLnBrk="1" hangingPunct="1">
              <a:buFont typeface="Arial" panose="020B0604020202020204" pitchFamily="34" charset="0"/>
              <a:buNone/>
            </a:pPr>
            <a:endParaRPr lang="en-GB" altLang="en-US" sz="1100" dirty="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GB" altLang="en-US" sz="1100" dirty="0">
              <a:latin typeface="Arial" panose="020B0604020202020204" pitchFamily="34" charset="0"/>
              <a:cs typeface="Arial" panose="020B0604020202020204" pitchFamily="34" charset="0"/>
            </a:endParaRPr>
          </a:p>
          <a:p>
            <a:pPr eaLnBrk="1" hangingPunct="1"/>
            <a:endParaRPr lang="en-GB" altLang="en-US" sz="1100" dirty="0">
              <a:latin typeface="Arial" panose="020B0604020202020204" pitchFamily="34" charset="0"/>
              <a:cs typeface="Arial" panose="020B0604020202020204" pitchFamily="34" charset="0"/>
            </a:endParaRPr>
          </a:p>
          <a:p>
            <a:pPr eaLnBrk="1" hangingPunct="1"/>
            <a:endParaRPr lang="en-GB" altLang="en-US" sz="1100" dirty="0">
              <a:latin typeface="Arial" panose="020B0604020202020204" pitchFamily="34" charset="0"/>
              <a:cs typeface="Arial" panose="020B0604020202020204"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9C7F74F2-22E1-7D7D-C3F5-CD64DB1A0046}"/>
              </a:ext>
            </a:extLst>
          </p:cNvPr>
          <p:cNvPicPr>
            <a:picLocks noChangeAspect="1"/>
          </p:cNvPicPr>
          <p:nvPr/>
        </p:nvPicPr>
        <p:blipFill rotWithShape="1">
          <a:blip r:embed="rId2">
            <a:extLst>
              <a:ext uri="{28A0092B-C50C-407E-A947-70E740481C1C}">
                <a14:useLocalDpi xmlns:a14="http://schemas.microsoft.com/office/drawing/2010/main" val="0"/>
              </a:ext>
            </a:extLst>
          </a:blip>
          <a:srcRect l="75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53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16387">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16387">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6387">
                                            <p:txEl>
                                              <p:pRg st="3" end="3"/>
                                            </p:txEl>
                                          </p:spTgt>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16387">
                                            <p:txEl>
                                              <p:pRg st="4" end="4"/>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16387">
                                            <p:txEl>
                                              <p:pRg st="5" end="5"/>
                                            </p:txEl>
                                          </p:spTgt>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6387">
                                            <p:txEl>
                                              <p:pRg st="6" end="6"/>
                                            </p:txEl>
                                          </p:spTgt>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E25BF78C-AB67-CD45-A094-F3274A373733}"/>
              </a:ext>
            </a:extLst>
          </p:cNvPr>
          <p:cNvSpPr/>
          <p:nvPr/>
        </p:nvSpPr>
        <p:spPr>
          <a:xfrm>
            <a:off x="7483766" y="2384933"/>
            <a:ext cx="2191574" cy="2191574"/>
          </a:xfrm>
          <a:custGeom>
            <a:avLst/>
            <a:gdLst>
              <a:gd name="connsiteX0" fmla="*/ 1555589 w 2191574"/>
              <a:gd name="connsiteY0" fmla="*/ 349421 h 2191574"/>
              <a:gd name="connsiteX1" fmla="*/ 1726058 w 2191574"/>
              <a:gd name="connsiteY1" fmla="*/ 206373 h 2191574"/>
              <a:gd name="connsiteX2" fmla="*/ 1862244 w 2191574"/>
              <a:gd name="connsiteY2" fmla="*/ 320646 h 2191574"/>
              <a:gd name="connsiteX3" fmla="*/ 1750970 w 2191574"/>
              <a:gd name="connsiteY3" fmla="*/ 513366 h 2191574"/>
              <a:gd name="connsiteX4" fmla="*/ 1927770 w 2191574"/>
              <a:gd name="connsiteY4" fmla="*/ 819593 h 2191574"/>
              <a:gd name="connsiteX5" fmla="*/ 2150307 w 2191574"/>
              <a:gd name="connsiteY5" fmla="*/ 819587 h 2191574"/>
              <a:gd name="connsiteX6" fmla="*/ 2181178 w 2191574"/>
              <a:gd name="connsiteY6" fmla="*/ 994663 h 2191574"/>
              <a:gd name="connsiteX7" fmla="*/ 1972060 w 2191574"/>
              <a:gd name="connsiteY7" fmla="*/ 1070770 h 2191574"/>
              <a:gd name="connsiteX8" fmla="*/ 1910658 w 2191574"/>
              <a:gd name="connsiteY8" fmla="*/ 1418998 h 2191574"/>
              <a:gd name="connsiteX9" fmla="*/ 2081135 w 2191574"/>
              <a:gd name="connsiteY9" fmla="*/ 1562038 h 2191574"/>
              <a:gd name="connsiteX10" fmla="*/ 1992246 w 2191574"/>
              <a:gd name="connsiteY10" fmla="*/ 1715998 h 2191574"/>
              <a:gd name="connsiteX11" fmla="*/ 1783131 w 2191574"/>
              <a:gd name="connsiteY11" fmla="*/ 1639880 h 2191574"/>
              <a:gd name="connsiteX12" fmla="*/ 1512258 w 2191574"/>
              <a:gd name="connsiteY12" fmla="*/ 1867170 h 2191574"/>
              <a:gd name="connsiteX13" fmla="*/ 1550907 w 2191574"/>
              <a:gd name="connsiteY13" fmla="*/ 2086325 h 2191574"/>
              <a:gd name="connsiteX14" fmla="*/ 1383851 w 2191574"/>
              <a:gd name="connsiteY14" fmla="*/ 2147129 h 2191574"/>
              <a:gd name="connsiteX15" fmla="*/ 1272587 w 2191574"/>
              <a:gd name="connsiteY15" fmla="*/ 1954403 h 2191574"/>
              <a:gd name="connsiteX16" fmla="*/ 918987 w 2191574"/>
              <a:gd name="connsiteY16" fmla="*/ 1954403 h 2191574"/>
              <a:gd name="connsiteX17" fmla="*/ 807723 w 2191574"/>
              <a:gd name="connsiteY17" fmla="*/ 2147129 h 2191574"/>
              <a:gd name="connsiteX18" fmla="*/ 640667 w 2191574"/>
              <a:gd name="connsiteY18" fmla="*/ 2086325 h 2191574"/>
              <a:gd name="connsiteX19" fmla="*/ 679316 w 2191574"/>
              <a:gd name="connsiteY19" fmla="*/ 1867170 h 2191574"/>
              <a:gd name="connsiteX20" fmla="*/ 408443 w 2191574"/>
              <a:gd name="connsiteY20" fmla="*/ 1639880 h 2191574"/>
              <a:gd name="connsiteX21" fmla="*/ 199328 w 2191574"/>
              <a:gd name="connsiteY21" fmla="*/ 1715998 h 2191574"/>
              <a:gd name="connsiteX22" fmla="*/ 110439 w 2191574"/>
              <a:gd name="connsiteY22" fmla="*/ 1562038 h 2191574"/>
              <a:gd name="connsiteX23" fmla="*/ 280916 w 2191574"/>
              <a:gd name="connsiteY23" fmla="*/ 1418998 h 2191574"/>
              <a:gd name="connsiteX24" fmla="*/ 219514 w 2191574"/>
              <a:gd name="connsiteY24" fmla="*/ 1070770 h 2191574"/>
              <a:gd name="connsiteX25" fmla="*/ 10396 w 2191574"/>
              <a:gd name="connsiteY25" fmla="*/ 994663 h 2191574"/>
              <a:gd name="connsiteX26" fmla="*/ 41267 w 2191574"/>
              <a:gd name="connsiteY26" fmla="*/ 819587 h 2191574"/>
              <a:gd name="connsiteX27" fmla="*/ 263804 w 2191574"/>
              <a:gd name="connsiteY27" fmla="*/ 819592 h 2191574"/>
              <a:gd name="connsiteX28" fmla="*/ 440604 w 2191574"/>
              <a:gd name="connsiteY28" fmla="*/ 513365 h 2191574"/>
              <a:gd name="connsiteX29" fmla="*/ 329330 w 2191574"/>
              <a:gd name="connsiteY29" fmla="*/ 320646 h 2191574"/>
              <a:gd name="connsiteX30" fmla="*/ 465516 w 2191574"/>
              <a:gd name="connsiteY30" fmla="*/ 206373 h 2191574"/>
              <a:gd name="connsiteX31" fmla="*/ 635985 w 2191574"/>
              <a:gd name="connsiteY31" fmla="*/ 349421 h 2191574"/>
              <a:gd name="connsiteX32" fmla="*/ 968260 w 2191574"/>
              <a:gd name="connsiteY32" fmla="*/ 228483 h 2191574"/>
              <a:gd name="connsiteX33" fmla="*/ 1006898 w 2191574"/>
              <a:gd name="connsiteY33" fmla="*/ 9325 h 2191574"/>
              <a:gd name="connsiteX34" fmla="*/ 1184676 w 2191574"/>
              <a:gd name="connsiteY34" fmla="*/ 9325 h 2191574"/>
              <a:gd name="connsiteX35" fmla="*/ 1223313 w 2191574"/>
              <a:gd name="connsiteY35" fmla="*/ 228483 h 2191574"/>
              <a:gd name="connsiteX36" fmla="*/ 1555588 w 2191574"/>
              <a:gd name="connsiteY36" fmla="*/ 349421 h 2191574"/>
              <a:gd name="connsiteX37" fmla="*/ 1555589 w 2191574"/>
              <a:gd name="connsiteY37" fmla="*/ 349421 h 21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91574" h="2191574">
                <a:moveTo>
                  <a:pt x="1555589" y="349421"/>
                </a:moveTo>
                <a:lnTo>
                  <a:pt x="1726058" y="206373"/>
                </a:lnTo>
                <a:lnTo>
                  <a:pt x="1862244" y="320646"/>
                </a:lnTo>
                <a:lnTo>
                  <a:pt x="1750970" y="513366"/>
                </a:lnTo>
                <a:cubicBezTo>
                  <a:pt x="1830092" y="602373"/>
                  <a:pt x="1890249" y="706568"/>
                  <a:pt x="1927770" y="819593"/>
                </a:cubicBezTo>
                <a:lnTo>
                  <a:pt x="2150307" y="819587"/>
                </a:lnTo>
                <a:lnTo>
                  <a:pt x="2181178" y="994663"/>
                </a:lnTo>
                <a:lnTo>
                  <a:pt x="1972060" y="1070770"/>
                </a:lnTo>
                <a:cubicBezTo>
                  <a:pt x="1975459" y="1189812"/>
                  <a:pt x="1954566" y="1308298"/>
                  <a:pt x="1910658" y="1418998"/>
                </a:cubicBezTo>
                <a:lnTo>
                  <a:pt x="2081135" y="1562038"/>
                </a:lnTo>
                <a:lnTo>
                  <a:pt x="1992246" y="1715998"/>
                </a:lnTo>
                <a:lnTo>
                  <a:pt x="1783131" y="1639880"/>
                </a:lnTo>
                <a:cubicBezTo>
                  <a:pt x="1709216" y="1733256"/>
                  <a:pt x="1617050" y="1810592"/>
                  <a:pt x="1512258" y="1867170"/>
                </a:cubicBezTo>
                <a:lnTo>
                  <a:pt x="1550907" y="2086325"/>
                </a:lnTo>
                <a:lnTo>
                  <a:pt x="1383851" y="2147129"/>
                </a:lnTo>
                <a:lnTo>
                  <a:pt x="1272587" y="1954403"/>
                </a:lnTo>
                <a:cubicBezTo>
                  <a:pt x="1155944" y="1978421"/>
                  <a:pt x="1035630" y="1978421"/>
                  <a:pt x="918987" y="1954403"/>
                </a:cubicBezTo>
                <a:lnTo>
                  <a:pt x="807723" y="2147129"/>
                </a:lnTo>
                <a:lnTo>
                  <a:pt x="640667" y="2086325"/>
                </a:lnTo>
                <a:lnTo>
                  <a:pt x="679316" y="1867170"/>
                </a:lnTo>
                <a:cubicBezTo>
                  <a:pt x="574523" y="1810592"/>
                  <a:pt x="482358" y="1733256"/>
                  <a:pt x="408443" y="1639880"/>
                </a:cubicBezTo>
                <a:lnTo>
                  <a:pt x="199328" y="1715998"/>
                </a:lnTo>
                <a:lnTo>
                  <a:pt x="110439" y="1562038"/>
                </a:lnTo>
                <a:lnTo>
                  <a:pt x="280916" y="1418998"/>
                </a:lnTo>
                <a:cubicBezTo>
                  <a:pt x="237008" y="1308298"/>
                  <a:pt x="216115" y="1189812"/>
                  <a:pt x="219514" y="1070770"/>
                </a:cubicBezTo>
                <a:lnTo>
                  <a:pt x="10396" y="994663"/>
                </a:lnTo>
                <a:lnTo>
                  <a:pt x="41267" y="819587"/>
                </a:lnTo>
                <a:lnTo>
                  <a:pt x="263804" y="819592"/>
                </a:lnTo>
                <a:cubicBezTo>
                  <a:pt x="301325" y="706567"/>
                  <a:pt x="361482" y="602372"/>
                  <a:pt x="440604" y="513365"/>
                </a:cubicBezTo>
                <a:lnTo>
                  <a:pt x="329330" y="320646"/>
                </a:lnTo>
                <a:lnTo>
                  <a:pt x="465516" y="206373"/>
                </a:lnTo>
                <a:lnTo>
                  <a:pt x="635985" y="349421"/>
                </a:lnTo>
                <a:cubicBezTo>
                  <a:pt x="737379" y="286957"/>
                  <a:pt x="850437" y="245807"/>
                  <a:pt x="968260" y="228483"/>
                </a:cubicBezTo>
                <a:lnTo>
                  <a:pt x="1006898" y="9325"/>
                </a:lnTo>
                <a:lnTo>
                  <a:pt x="1184676" y="9325"/>
                </a:lnTo>
                <a:lnTo>
                  <a:pt x="1223313" y="228483"/>
                </a:lnTo>
                <a:cubicBezTo>
                  <a:pt x="1341136" y="245807"/>
                  <a:pt x="1454195" y="286957"/>
                  <a:pt x="1555588" y="349421"/>
                </a:cubicBezTo>
                <a:lnTo>
                  <a:pt x="1555589" y="349421"/>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2354" tIns="545116" rIns="472354" bIns="583444"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Helvetica" pitchFamily="2" charset="0"/>
                <a:ea typeface="+mn-ea"/>
                <a:cs typeface="+mn-cs"/>
              </a:rPr>
              <a:t>Training</a:t>
            </a:r>
          </a:p>
        </p:txBody>
      </p:sp>
      <p:sp>
        <p:nvSpPr>
          <p:cNvPr id="11" name="Freeform 10">
            <a:extLst>
              <a:ext uri="{FF2B5EF4-FFF2-40B4-BE49-F238E27FC236}">
                <a16:creationId xmlns:a16="http://schemas.microsoft.com/office/drawing/2014/main" id="{0BB7EB17-5194-834D-8A25-5B3AF2C6A20E}"/>
              </a:ext>
            </a:extLst>
          </p:cNvPr>
          <p:cNvSpPr/>
          <p:nvPr/>
        </p:nvSpPr>
        <p:spPr>
          <a:xfrm>
            <a:off x="6237245" y="1838348"/>
            <a:ext cx="1593872" cy="1593872"/>
          </a:xfrm>
          <a:custGeom>
            <a:avLst/>
            <a:gdLst>
              <a:gd name="connsiteX0" fmla="*/ 1192610 w 1593872"/>
              <a:gd name="connsiteY0" fmla="*/ 403687 h 1593872"/>
              <a:gd name="connsiteX1" fmla="*/ 1427760 w 1593872"/>
              <a:gd name="connsiteY1" fmla="*/ 332817 h 1593872"/>
              <a:gd name="connsiteX2" fmla="*/ 1514286 w 1593872"/>
              <a:gd name="connsiteY2" fmla="*/ 482686 h 1593872"/>
              <a:gd name="connsiteX3" fmla="*/ 1335336 w 1593872"/>
              <a:gd name="connsiteY3" fmla="*/ 650897 h 1593872"/>
              <a:gd name="connsiteX4" fmla="*/ 1335336 w 1593872"/>
              <a:gd name="connsiteY4" fmla="*/ 942976 h 1593872"/>
              <a:gd name="connsiteX5" fmla="*/ 1514286 w 1593872"/>
              <a:gd name="connsiteY5" fmla="*/ 1111186 h 1593872"/>
              <a:gd name="connsiteX6" fmla="*/ 1427760 w 1593872"/>
              <a:gd name="connsiteY6" fmla="*/ 1261055 h 1593872"/>
              <a:gd name="connsiteX7" fmla="*/ 1192610 w 1593872"/>
              <a:gd name="connsiteY7" fmla="*/ 1190185 h 1593872"/>
              <a:gd name="connsiteX8" fmla="*/ 939663 w 1593872"/>
              <a:gd name="connsiteY8" fmla="*/ 1336224 h 1593872"/>
              <a:gd name="connsiteX9" fmla="*/ 883463 w 1593872"/>
              <a:gd name="connsiteY9" fmla="*/ 1575305 h 1593872"/>
              <a:gd name="connsiteX10" fmla="*/ 710409 w 1593872"/>
              <a:gd name="connsiteY10" fmla="*/ 1575305 h 1593872"/>
              <a:gd name="connsiteX11" fmla="*/ 654210 w 1593872"/>
              <a:gd name="connsiteY11" fmla="*/ 1336224 h 1593872"/>
              <a:gd name="connsiteX12" fmla="*/ 401263 w 1593872"/>
              <a:gd name="connsiteY12" fmla="*/ 1190185 h 1593872"/>
              <a:gd name="connsiteX13" fmla="*/ 166112 w 1593872"/>
              <a:gd name="connsiteY13" fmla="*/ 1261055 h 1593872"/>
              <a:gd name="connsiteX14" fmla="*/ 79586 w 1593872"/>
              <a:gd name="connsiteY14" fmla="*/ 1111186 h 1593872"/>
              <a:gd name="connsiteX15" fmla="*/ 258536 w 1593872"/>
              <a:gd name="connsiteY15" fmla="*/ 942975 h 1593872"/>
              <a:gd name="connsiteX16" fmla="*/ 258536 w 1593872"/>
              <a:gd name="connsiteY16" fmla="*/ 650896 h 1593872"/>
              <a:gd name="connsiteX17" fmla="*/ 79586 w 1593872"/>
              <a:gd name="connsiteY17" fmla="*/ 482686 h 1593872"/>
              <a:gd name="connsiteX18" fmla="*/ 166112 w 1593872"/>
              <a:gd name="connsiteY18" fmla="*/ 332817 h 1593872"/>
              <a:gd name="connsiteX19" fmla="*/ 401262 w 1593872"/>
              <a:gd name="connsiteY19" fmla="*/ 403687 h 1593872"/>
              <a:gd name="connsiteX20" fmla="*/ 654209 w 1593872"/>
              <a:gd name="connsiteY20" fmla="*/ 257648 h 1593872"/>
              <a:gd name="connsiteX21" fmla="*/ 710409 w 1593872"/>
              <a:gd name="connsiteY21" fmla="*/ 18567 h 1593872"/>
              <a:gd name="connsiteX22" fmla="*/ 883463 w 1593872"/>
              <a:gd name="connsiteY22" fmla="*/ 18567 h 1593872"/>
              <a:gd name="connsiteX23" fmla="*/ 939662 w 1593872"/>
              <a:gd name="connsiteY23" fmla="*/ 257648 h 1593872"/>
              <a:gd name="connsiteX24" fmla="*/ 1192609 w 1593872"/>
              <a:gd name="connsiteY24" fmla="*/ 403687 h 1593872"/>
              <a:gd name="connsiteX25" fmla="*/ 1192610 w 1593872"/>
              <a:gd name="connsiteY25" fmla="*/ 403687 h 159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3872" h="1593872">
                <a:moveTo>
                  <a:pt x="1192610" y="403687"/>
                </a:moveTo>
                <a:lnTo>
                  <a:pt x="1427760" y="332817"/>
                </a:lnTo>
                <a:lnTo>
                  <a:pt x="1514286" y="482686"/>
                </a:lnTo>
                <a:lnTo>
                  <a:pt x="1335336" y="650897"/>
                </a:lnTo>
                <a:cubicBezTo>
                  <a:pt x="1361276" y="746529"/>
                  <a:pt x="1361276" y="847344"/>
                  <a:pt x="1335336" y="942976"/>
                </a:cubicBezTo>
                <a:lnTo>
                  <a:pt x="1514286" y="1111186"/>
                </a:lnTo>
                <a:lnTo>
                  <a:pt x="1427760" y="1261055"/>
                </a:lnTo>
                <a:lnTo>
                  <a:pt x="1192610" y="1190185"/>
                </a:lnTo>
                <a:cubicBezTo>
                  <a:pt x="1122760" y="1260465"/>
                  <a:pt x="1035452" y="1310873"/>
                  <a:pt x="939663" y="1336224"/>
                </a:cubicBezTo>
                <a:lnTo>
                  <a:pt x="883463" y="1575305"/>
                </a:lnTo>
                <a:lnTo>
                  <a:pt x="710409" y="1575305"/>
                </a:lnTo>
                <a:lnTo>
                  <a:pt x="654210" y="1336224"/>
                </a:lnTo>
                <a:cubicBezTo>
                  <a:pt x="558421" y="1310873"/>
                  <a:pt x="471112" y="1260465"/>
                  <a:pt x="401263" y="1190185"/>
                </a:cubicBezTo>
                <a:lnTo>
                  <a:pt x="166112" y="1261055"/>
                </a:lnTo>
                <a:lnTo>
                  <a:pt x="79586" y="1111186"/>
                </a:lnTo>
                <a:lnTo>
                  <a:pt x="258536" y="942975"/>
                </a:lnTo>
                <a:cubicBezTo>
                  <a:pt x="232596" y="847343"/>
                  <a:pt x="232596" y="746528"/>
                  <a:pt x="258536" y="650896"/>
                </a:cubicBezTo>
                <a:lnTo>
                  <a:pt x="79586" y="482686"/>
                </a:lnTo>
                <a:lnTo>
                  <a:pt x="166112" y="332817"/>
                </a:lnTo>
                <a:lnTo>
                  <a:pt x="401262" y="403687"/>
                </a:lnTo>
                <a:cubicBezTo>
                  <a:pt x="471112" y="333407"/>
                  <a:pt x="558420" y="282999"/>
                  <a:pt x="654209" y="257648"/>
                </a:cubicBezTo>
                <a:lnTo>
                  <a:pt x="710409" y="18567"/>
                </a:lnTo>
                <a:lnTo>
                  <a:pt x="883463" y="18567"/>
                </a:lnTo>
                <a:lnTo>
                  <a:pt x="939662" y="257648"/>
                </a:lnTo>
                <a:cubicBezTo>
                  <a:pt x="1035451" y="282999"/>
                  <a:pt x="1122760" y="333407"/>
                  <a:pt x="1192609" y="403687"/>
                </a:cubicBezTo>
                <a:lnTo>
                  <a:pt x="1192610" y="403687"/>
                </a:lnTo>
                <a:close/>
              </a:path>
            </a:pathLst>
          </a:custGeom>
          <a:solidFill>
            <a:schemeClr val="accent1">
              <a:lumMod val="75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6662" tIns="429087" rIns="426662" bIns="42908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Helvetica" pitchFamily="2" charset="0"/>
                <a:ea typeface="+mn-ea"/>
                <a:cs typeface="+mn-cs"/>
              </a:rPr>
              <a:t>Super-vision</a:t>
            </a:r>
            <a:r>
              <a:rPr kumimoji="0" lang="en-GB" sz="1200" b="0" i="0" u="none" strike="noStrike" kern="1200" cap="none" spc="0" normalizeH="0" baseline="0" noProof="0" dirty="0">
                <a:ln>
                  <a:noFill/>
                </a:ln>
                <a:solidFill>
                  <a:srgbClr val="FFFFFF"/>
                </a:solidFill>
                <a:effectLst/>
                <a:uLnTx/>
                <a:uFillTx/>
                <a:latin typeface="Helvetica" pitchFamily="2" charset="0"/>
                <a:ea typeface="+mn-ea"/>
                <a:cs typeface="+mn-cs"/>
              </a:rPr>
              <a:t> </a:t>
            </a:r>
          </a:p>
        </p:txBody>
      </p:sp>
      <p:sp>
        <p:nvSpPr>
          <p:cNvPr id="12" name="Freeform 11">
            <a:extLst>
              <a:ext uri="{FF2B5EF4-FFF2-40B4-BE49-F238E27FC236}">
                <a16:creationId xmlns:a16="http://schemas.microsoft.com/office/drawing/2014/main" id="{E6D0E81C-23FE-EC42-9817-D0E129F39336}"/>
              </a:ext>
            </a:extLst>
          </p:cNvPr>
          <p:cNvSpPr/>
          <p:nvPr/>
        </p:nvSpPr>
        <p:spPr>
          <a:xfrm>
            <a:off x="6954487" y="563250"/>
            <a:ext cx="1912647" cy="1912647"/>
          </a:xfrm>
          <a:custGeom>
            <a:avLst/>
            <a:gdLst>
              <a:gd name="connsiteX0" fmla="*/ 1168514 w 1561669"/>
              <a:gd name="connsiteY0" fmla="*/ 395531 h 1561669"/>
              <a:gd name="connsiteX1" fmla="*/ 1398913 w 1561669"/>
              <a:gd name="connsiteY1" fmla="*/ 326093 h 1561669"/>
              <a:gd name="connsiteX2" fmla="*/ 1483691 w 1561669"/>
              <a:gd name="connsiteY2" fmla="*/ 472933 h 1561669"/>
              <a:gd name="connsiteX3" fmla="*/ 1308357 w 1561669"/>
              <a:gd name="connsiteY3" fmla="*/ 637746 h 1561669"/>
              <a:gd name="connsiteX4" fmla="*/ 1308357 w 1561669"/>
              <a:gd name="connsiteY4" fmla="*/ 923923 h 1561669"/>
              <a:gd name="connsiteX5" fmla="*/ 1483691 w 1561669"/>
              <a:gd name="connsiteY5" fmla="*/ 1088736 h 1561669"/>
              <a:gd name="connsiteX6" fmla="*/ 1398913 w 1561669"/>
              <a:gd name="connsiteY6" fmla="*/ 1235576 h 1561669"/>
              <a:gd name="connsiteX7" fmla="*/ 1168514 w 1561669"/>
              <a:gd name="connsiteY7" fmla="*/ 1166138 h 1561669"/>
              <a:gd name="connsiteX8" fmla="*/ 920677 w 1561669"/>
              <a:gd name="connsiteY8" fmla="*/ 1309227 h 1561669"/>
              <a:gd name="connsiteX9" fmla="*/ 865613 w 1561669"/>
              <a:gd name="connsiteY9" fmla="*/ 1543477 h 1561669"/>
              <a:gd name="connsiteX10" fmla="*/ 696056 w 1561669"/>
              <a:gd name="connsiteY10" fmla="*/ 1543477 h 1561669"/>
              <a:gd name="connsiteX11" fmla="*/ 640992 w 1561669"/>
              <a:gd name="connsiteY11" fmla="*/ 1309227 h 1561669"/>
              <a:gd name="connsiteX12" fmla="*/ 393155 w 1561669"/>
              <a:gd name="connsiteY12" fmla="*/ 1166138 h 1561669"/>
              <a:gd name="connsiteX13" fmla="*/ 162756 w 1561669"/>
              <a:gd name="connsiteY13" fmla="*/ 1235576 h 1561669"/>
              <a:gd name="connsiteX14" fmla="*/ 77978 w 1561669"/>
              <a:gd name="connsiteY14" fmla="*/ 1088736 h 1561669"/>
              <a:gd name="connsiteX15" fmla="*/ 253312 w 1561669"/>
              <a:gd name="connsiteY15" fmla="*/ 923923 h 1561669"/>
              <a:gd name="connsiteX16" fmla="*/ 253312 w 1561669"/>
              <a:gd name="connsiteY16" fmla="*/ 637746 h 1561669"/>
              <a:gd name="connsiteX17" fmla="*/ 77978 w 1561669"/>
              <a:gd name="connsiteY17" fmla="*/ 472933 h 1561669"/>
              <a:gd name="connsiteX18" fmla="*/ 162756 w 1561669"/>
              <a:gd name="connsiteY18" fmla="*/ 326093 h 1561669"/>
              <a:gd name="connsiteX19" fmla="*/ 393155 w 1561669"/>
              <a:gd name="connsiteY19" fmla="*/ 395531 h 1561669"/>
              <a:gd name="connsiteX20" fmla="*/ 640992 w 1561669"/>
              <a:gd name="connsiteY20" fmla="*/ 252442 h 1561669"/>
              <a:gd name="connsiteX21" fmla="*/ 696056 w 1561669"/>
              <a:gd name="connsiteY21" fmla="*/ 18192 h 1561669"/>
              <a:gd name="connsiteX22" fmla="*/ 865613 w 1561669"/>
              <a:gd name="connsiteY22" fmla="*/ 18192 h 1561669"/>
              <a:gd name="connsiteX23" fmla="*/ 920677 w 1561669"/>
              <a:gd name="connsiteY23" fmla="*/ 252442 h 1561669"/>
              <a:gd name="connsiteX24" fmla="*/ 1168514 w 1561669"/>
              <a:gd name="connsiteY24" fmla="*/ 395531 h 15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1669" h="1561669">
                <a:moveTo>
                  <a:pt x="1005163" y="395029"/>
                </a:moveTo>
                <a:lnTo>
                  <a:pt x="1172199" y="291576"/>
                </a:lnTo>
                <a:lnTo>
                  <a:pt x="1270092" y="389469"/>
                </a:lnTo>
                <a:lnTo>
                  <a:pt x="1166640" y="556506"/>
                </a:lnTo>
                <a:cubicBezTo>
                  <a:pt x="1206486" y="625033"/>
                  <a:pt x="1227360" y="702937"/>
                  <a:pt x="1227116" y="782206"/>
                </a:cubicBezTo>
                <a:lnTo>
                  <a:pt x="1400227" y="875138"/>
                </a:lnTo>
                <a:lnTo>
                  <a:pt x="1364396" y="1008862"/>
                </a:lnTo>
                <a:lnTo>
                  <a:pt x="1168012" y="1002787"/>
                </a:lnTo>
                <a:cubicBezTo>
                  <a:pt x="1128588" y="1071558"/>
                  <a:pt x="1071558" y="1128589"/>
                  <a:pt x="1002787" y="1168012"/>
                </a:cubicBezTo>
                <a:lnTo>
                  <a:pt x="1008862" y="1364396"/>
                </a:lnTo>
                <a:lnTo>
                  <a:pt x="875137" y="1400227"/>
                </a:lnTo>
                <a:lnTo>
                  <a:pt x="782207" y="1227117"/>
                </a:lnTo>
                <a:cubicBezTo>
                  <a:pt x="702937" y="1227360"/>
                  <a:pt x="625033" y="1206486"/>
                  <a:pt x="556506" y="1166640"/>
                </a:cubicBezTo>
                <a:lnTo>
                  <a:pt x="389470" y="1270093"/>
                </a:lnTo>
                <a:lnTo>
                  <a:pt x="291577" y="1172200"/>
                </a:lnTo>
                <a:lnTo>
                  <a:pt x="395029" y="1005163"/>
                </a:lnTo>
                <a:cubicBezTo>
                  <a:pt x="355183" y="936636"/>
                  <a:pt x="334309" y="858732"/>
                  <a:pt x="334553" y="779463"/>
                </a:cubicBezTo>
                <a:lnTo>
                  <a:pt x="161442" y="686531"/>
                </a:lnTo>
                <a:lnTo>
                  <a:pt x="197273" y="552807"/>
                </a:lnTo>
                <a:lnTo>
                  <a:pt x="393657" y="558882"/>
                </a:lnTo>
                <a:cubicBezTo>
                  <a:pt x="433081" y="490111"/>
                  <a:pt x="490111" y="433080"/>
                  <a:pt x="558882" y="393657"/>
                </a:cubicBezTo>
                <a:lnTo>
                  <a:pt x="552807" y="197273"/>
                </a:lnTo>
                <a:lnTo>
                  <a:pt x="686532" y="161442"/>
                </a:lnTo>
                <a:lnTo>
                  <a:pt x="779462" y="334552"/>
                </a:lnTo>
                <a:cubicBezTo>
                  <a:pt x="858732" y="334309"/>
                  <a:pt x="936636" y="355183"/>
                  <a:pt x="1005163" y="395029"/>
                </a:cubicBez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3409" tIns="543409" rIns="543409" bIns="543409"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Helvetica" pitchFamily="2" charset="0"/>
                <a:ea typeface="+mn-ea"/>
                <a:cs typeface="+mn-cs"/>
              </a:rPr>
              <a:t>Debrief</a:t>
            </a:r>
          </a:p>
        </p:txBody>
      </p:sp>
      <p:sp>
        <p:nvSpPr>
          <p:cNvPr id="13" name="Circular Arrow 12">
            <a:extLst>
              <a:ext uri="{FF2B5EF4-FFF2-40B4-BE49-F238E27FC236}">
                <a16:creationId xmlns:a16="http://schemas.microsoft.com/office/drawing/2014/main" id="{AA08BC2A-E42F-2C4B-9FE4-AE017531A2DD}"/>
              </a:ext>
            </a:extLst>
          </p:cNvPr>
          <p:cNvSpPr/>
          <p:nvPr/>
        </p:nvSpPr>
        <p:spPr>
          <a:xfrm>
            <a:off x="7353575" y="2026949"/>
            <a:ext cx="2805215" cy="2805215"/>
          </a:xfrm>
          <a:prstGeom prst="circularArrow">
            <a:avLst>
              <a:gd name="adj1" fmla="val 4688"/>
              <a:gd name="adj2" fmla="val 299029"/>
              <a:gd name="adj3" fmla="val 2511070"/>
              <a:gd name="adj4" fmla="val 15872297"/>
              <a:gd name="adj5" fmla="val 5469"/>
            </a:avLst>
          </a:prstGeom>
          <a:solidFill>
            <a:schemeClr val="accent2">
              <a:lumMod val="60000"/>
              <a:lumOff val="40000"/>
            </a:schemeClr>
          </a:solidFill>
          <a:ln>
            <a:no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Shape 13">
            <a:extLst>
              <a:ext uri="{FF2B5EF4-FFF2-40B4-BE49-F238E27FC236}">
                <a16:creationId xmlns:a16="http://schemas.microsoft.com/office/drawing/2014/main" id="{479D3AC0-5148-5B4E-9F6C-EEB86957C050}"/>
              </a:ext>
            </a:extLst>
          </p:cNvPr>
          <p:cNvSpPr/>
          <p:nvPr/>
        </p:nvSpPr>
        <p:spPr>
          <a:xfrm>
            <a:off x="5954973" y="1486584"/>
            <a:ext cx="2038164" cy="2038164"/>
          </a:xfrm>
          <a:prstGeom prst="leftCircularArrow">
            <a:avLst>
              <a:gd name="adj1" fmla="val 6452"/>
              <a:gd name="adj2" fmla="val 429999"/>
              <a:gd name="adj3" fmla="val 10489124"/>
              <a:gd name="adj4" fmla="val 14837806"/>
              <a:gd name="adj5" fmla="val 7527"/>
            </a:avLst>
          </a:prstGeom>
          <a:solidFill>
            <a:schemeClr val="accent2">
              <a:lumMod val="60000"/>
              <a:lumOff val="40000"/>
            </a:schemeClr>
          </a:solidFill>
          <a:ln>
            <a:no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Circular Arrow 14">
            <a:extLst>
              <a:ext uri="{FF2B5EF4-FFF2-40B4-BE49-F238E27FC236}">
                <a16:creationId xmlns:a16="http://schemas.microsoft.com/office/drawing/2014/main" id="{7F306C74-A307-A840-859E-7A2F49693098}"/>
              </a:ext>
            </a:extLst>
          </p:cNvPr>
          <p:cNvSpPr/>
          <p:nvPr/>
        </p:nvSpPr>
        <p:spPr>
          <a:xfrm rot="7133131">
            <a:off x="6925145" y="397575"/>
            <a:ext cx="2197551" cy="2197551"/>
          </a:xfrm>
          <a:prstGeom prst="circularArrow">
            <a:avLst>
              <a:gd name="adj1" fmla="val 5984"/>
              <a:gd name="adj2" fmla="val 394124"/>
              <a:gd name="adj3" fmla="val 13313824"/>
              <a:gd name="adj4" fmla="val 10508221"/>
              <a:gd name="adj5" fmla="val 6981"/>
            </a:avLst>
          </a:prstGeom>
          <a:solidFill>
            <a:schemeClr val="accent2">
              <a:lumMod val="60000"/>
              <a:lumOff val="40000"/>
            </a:schemeClr>
          </a:solidFill>
          <a:ln>
            <a:no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Freeform 17">
            <a:extLst>
              <a:ext uri="{FF2B5EF4-FFF2-40B4-BE49-F238E27FC236}">
                <a16:creationId xmlns:a16="http://schemas.microsoft.com/office/drawing/2014/main" id="{851AFEB1-58CA-A049-B135-5A4B44D8330C}"/>
              </a:ext>
            </a:extLst>
          </p:cNvPr>
          <p:cNvSpPr/>
          <p:nvPr/>
        </p:nvSpPr>
        <p:spPr>
          <a:xfrm>
            <a:off x="5298514" y="3025714"/>
            <a:ext cx="1593872" cy="1593872"/>
          </a:xfrm>
          <a:custGeom>
            <a:avLst/>
            <a:gdLst>
              <a:gd name="connsiteX0" fmla="*/ 1192610 w 1593872"/>
              <a:gd name="connsiteY0" fmla="*/ 403687 h 1593872"/>
              <a:gd name="connsiteX1" fmla="*/ 1427760 w 1593872"/>
              <a:gd name="connsiteY1" fmla="*/ 332817 h 1593872"/>
              <a:gd name="connsiteX2" fmla="*/ 1514286 w 1593872"/>
              <a:gd name="connsiteY2" fmla="*/ 482686 h 1593872"/>
              <a:gd name="connsiteX3" fmla="*/ 1335336 w 1593872"/>
              <a:gd name="connsiteY3" fmla="*/ 650897 h 1593872"/>
              <a:gd name="connsiteX4" fmla="*/ 1335336 w 1593872"/>
              <a:gd name="connsiteY4" fmla="*/ 942976 h 1593872"/>
              <a:gd name="connsiteX5" fmla="*/ 1514286 w 1593872"/>
              <a:gd name="connsiteY5" fmla="*/ 1111186 h 1593872"/>
              <a:gd name="connsiteX6" fmla="*/ 1427760 w 1593872"/>
              <a:gd name="connsiteY6" fmla="*/ 1261055 h 1593872"/>
              <a:gd name="connsiteX7" fmla="*/ 1192610 w 1593872"/>
              <a:gd name="connsiteY7" fmla="*/ 1190185 h 1593872"/>
              <a:gd name="connsiteX8" fmla="*/ 939663 w 1593872"/>
              <a:gd name="connsiteY8" fmla="*/ 1336224 h 1593872"/>
              <a:gd name="connsiteX9" fmla="*/ 883463 w 1593872"/>
              <a:gd name="connsiteY9" fmla="*/ 1575305 h 1593872"/>
              <a:gd name="connsiteX10" fmla="*/ 710409 w 1593872"/>
              <a:gd name="connsiteY10" fmla="*/ 1575305 h 1593872"/>
              <a:gd name="connsiteX11" fmla="*/ 654210 w 1593872"/>
              <a:gd name="connsiteY11" fmla="*/ 1336224 h 1593872"/>
              <a:gd name="connsiteX12" fmla="*/ 401263 w 1593872"/>
              <a:gd name="connsiteY12" fmla="*/ 1190185 h 1593872"/>
              <a:gd name="connsiteX13" fmla="*/ 166112 w 1593872"/>
              <a:gd name="connsiteY13" fmla="*/ 1261055 h 1593872"/>
              <a:gd name="connsiteX14" fmla="*/ 79586 w 1593872"/>
              <a:gd name="connsiteY14" fmla="*/ 1111186 h 1593872"/>
              <a:gd name="connsiteX15" fmla="*/ 258536 w 1593872"/>
              <a:gd name="connsiteY15" fmla="*/ 942975 h 1593872"/>
              <a:gd name="connsiteX16" fmla="*/ 258536 w 1593872"/>
              <a:gd name="connsiteY16" fmla="*/ 650896 h 1593872"/>
              <a:gd name="connsiteX17" fmla="*/ 79586 w 1593872"/>
              <a:gd name="connsiteY17" fmla="*/ 482686 h 1593872"/>
              <a:gd name="connsiteX18" fmla="*/ 166112 w 1593872"/>
              <a:gd name="connsiteY18" fmla="*/ 332817 h 1593872"/>
              <a:gd name="connsiteX19" fmla="*/ 401262 w 1593872"/>
              <a:gd name="connsiteY19" fmla="*/ 403687 h 1593872"/>
              <a:gd name="connsiteX20" fmla="*/ 654209 w 1593872"/>
              <a:gd name="connsiteY20" fmla="*/ 257648 h 1593872"/>
              <a:gd name="connsiteX21" fmla="*/ 710409 w 1593872"/>
              <a:gd name="connsiteY21" fmla="*/ 18567 h 1593872"/>
              <a:gd name="connsiteX22" fmla="*/ 883463 w 1593872"/>
              <a:gd name="connsiteY22" fmla="*/ 18567 h 1593872"/>
              <a:gd name="connsiteX23" fmla="*/ 939662 w 1593872"/>
              <a:gd name="connsiteY23" fmla="*/ 257648 h 1593872"/>
              <a:gd name="connsiteX24" fmla="*/ 1192609 w 1593872"/>
              <a:gd name="connsiteY24" fmla="*/ 403687 h 1593872"/>
              <a:gd name="connsiteX25" fmla="*/ 1192610 w 1593872"/>
              <a:gd name="connsiteY25" fmla="*/ 403687 h 159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3872" h="1593872">
                <a:moveTo>
                  <a:pt x="1192610" y="403687"/>
                </a:moveTo>
                <a:lnTo>
                  <a:pt x="1427760" y="332817"/>
                </a:lnTo>
                <a:lnTo>
                  <a:pt x="1514286" y="482686"/>
                </a:lnTo>
                <a:lnTo>
                  <a:pt x="1335336" y="650897"/>
                </a:lnTo>
                <a:cubicBezTo>
                  <a:pt x="1361276" y="746529"/>
                  <a:pt x="1361276" y="847344"/>
                  <a:pt x="1335336" y="942976"/>
                </a:cubicBezTo>
                <a:lnTo>
                  <a:pt x="1514286" y="1111186"/>
                </a:lnTo>
                <a:lnTo>
                  <a:pt x="1427760" y="1261055"/>
                </a:lnTo>
                <a:lnTo>
                  <a:pt x="1192610" y="1190185"/>
                </a:lnTo>
                <a:cubicBezTo>
                  <a:pt x="1122760" y="1260465"/>
                  <a:pt x="1035452" y="1310873"/>
                  <a:pt x="939663" y="1336224"/>
                </a:cubicBezTo>
                <a:lnTo>
                  <a:pt x="883463" y="1575305"/>
                </a:lnTo>
                <a:lnTo>
                  <a:pt x="710409" y="1575305"/>
                </a:lnTo>
                <a:lnTo>
                  <a:pt x="654210" y="1336224"/>
                </a:lnTo>
                <a:cubicBezTo>
                  <a:pt x="558421" y="1310873"/>
                  <a:pt x="471112" y="1260465"/>
                  <a:pt x="401263" y="1190185"/>
                </a:cubicBezTo>
                <a:lnTo>
                  <a:pt x="166112" y="1261055"/>
                </a:lnTo>
                <a:lnTo>
                  <a:pt x="79586" y="1111186"/>
                </a:lnTo>
                <a:lnTo>
                  <a:pt x="258536" y="942975"/>
                </a:lnTo>
                <a:cubicBezTo>
                  <a:pt x="232596" y="847343"/>
                  <a:pt x="232596" y="746528"/>
                  <a:pt x="258536" y="650896"/>
                </a:cubicBezTo>
                <a:lnTo>
                  <a:pt x="79586" y="482686"/>
                </a:lnTo>
                <a:lnTo>
                  <a:pt x="166112" y="332817"/>
                </a:lnTo>
                <a:lnTo>
                  <a:pt x="401262" y="403687"/>
                </a:lnTo>
                <a:cubicBezTo>
                  <a:pt x="471112" y="333407"/>
                  <a:pt x="558420" y="282999"/>
                  <a:pt x="654209" y="257648"/>
                </a:cubicBezTo>
                <a:lnTo>
                  <a:pt x="710409" y="18567"/>
                </a:lnTo>
                <a:lnTo>
                  <a:pt x="883463" y="18567"/>
                </a:lnTo>
                <a:lnTo>
                  <a:pt x="939662" y="257648"/>
                </a:lnTo>
                <a:cubicBezTo>
                  <a:pt x="1035451" y="282999"/>
                  <a:pt x="1122760" y="333407"/>
                  <a:pt x="1192609" y="403687"/>
                </a:cubicBezTo>
                <a:lnTo>
                  <a:pt x="1192610" y="403687"/>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96000" tIns="431627" rIns="396000" bIns="431627"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GB" sz="2200" b="0" i="0" u="none" strike="noStrike" kern="1200" cap="none" spc="0" normalizeH="0" baseline="0" noProof="0" dirty="0">
                <a:ln>
                  <a:noFill/>
                </a:ln>
                <a:solidFill>
                  <a:srgbClr val="FFFFFF"/>
                </a:solidFill>
                <a:effectLst/>
                <a:uLnTx/>
                <a:uFillTx/>
                <a:latin typeface="Helvetica" pitchFamily="2" charset="0"/>
                <a:ea typeface="+mn-ea"/>
                <a:cs typeface="+mn-cs"/>
              </a:rPr>
              <a:t>Role Model</a:t>
            </a:r>
          </a:p>
        </p:txBody>
      </p:sp>
      <p:sp>
        <p:nvSpPr>
          <p:cNvPr id="19" name="Freeform 18">
            <a:extLst>
              <a:ext uri="{FF2B5EF4-FFF2-40B4-BE49-F238E27FC236}">
                <a16:creationId xmlns:a16="http://schemas.microsoft.com/office/drawing/2014/main" id="{DA70466A-899E-6348-A11A-C01B8DB4E7F0}"/>
              </a:ext>
            </a:extLst>
          </p:cNvPr>
          <p:cNvSpPr/>
          <p:nvPr/>
        </p:nvSpPr>
        <p:spPr>
          <a:xfrm>
            <a:off x="6361683" y="3785613"/>
            <a:ext cx="1912647" cy="1912647"/>
          </a:xfrm>
          <a:custGeom>
            <a:avLst/>
            <a:gdLst>
              <a:gd name="connsiteX0" fmla="*/ 1168514 w 1561669"/>
              <a:gd name="connsiteY0" fmla="*/ 395531 h 1561669"/>
              <a:gd name="connsiteX1" fmla="*/ 1398913 w 1561669"/>
              <a:gd name="connsiteY1" fmla="*/ 326093 h 1561669"/>
              <a:gd name="connsiteX2" fmla="*/ 1483691 w 1561669"/>
              <a:gd name="connsiteY2" fmla="*/ 472933 h 1561669"/>
              <a:gd name="connsiteX3" fmla="*/ 1308357 w 1561669"/>
              <a:gd name="connsiteY3" fmla="*/ 637746 h 1561669"/>
              <a:gd name="connsiteX4" fmla="*/ 1308357 w 1561669"/>
              <a:gd name="connsiteY4" fmla="*/ 923923 h 1561669"/>
              <a:gd name="connsiteX5" fmla="*/ 1483691 w 1561669"/>
              <a:gd name="connsiteY5" fmla="*/ 1088736 h 1561669"/>
              <a:gd name="connsiteX6" fmla="*/ 1398913 w 1561669"/>
              <a:gd name="connsiteY6" fmla="*/ 1235576 h 1561669"/>
              <a:gd name="connsiteX7" fmla="*/ 1168514 w 1561669"/>
              <a:gd name="connsiteY7" fmla="*/ 1166138 h 1561669"/>
              <a:gd name="connsiteX8" fmla="*/ 920677 w 1561669"/>
              <a:gd name="connsiteY8" fmla="*/ 1309227 h 1561669"/>
              <a:gd name="connsiteX9" fmla="*/ 865613 w 1561669"/>
              <a:gd name="connsiteY9" fmla="*/ 1543477 h 1561669"/>
              <a:gd name="connsiteX10" fmla="*/ 696056 w 1561669"/>
              <a:gd name="connsiteY10" fmla="*/ 1543477 h 1561669"/>
              <a:gd name="connsiteX11" fmla="*/ 640992 w 1561669"/>
              <a:gd name="connsiteY11" fmla="*/ 1309227 h 1561669"/>
              <a:gd name="connsiteX12" fmla="*/ 393155 w 1561669"/>
              <a:gd name="connsiteY12" fmla="*/ 1166138 h 1561669"/>
              <a:gd name="connsiteX13" fmla="*/ 162756 w 1561669"/>
              <a:gd name="connsiteY13" fmla="*/ 1235576 h 1561669"/>
              <a:gd name="connsiteX14" fmla="*/ 77978 w 1561669"/>
              <a:gd name="connsiteY14" fmla="*/ 1088736 h 1561669"/>
              <a:gd name="connsiteX15" fmla="*/ 253312 w 1561669"/>
              <a:gd name="connsiteY15" fmla="*/ 923923 h 1561669"/>
              <a:gd name="connsiteX16" fmla="*/ 253312 w 1561669"/>
              <a:gd name="connsiteY16" fmla="*/ 637746 h 1561669"/>
              <a:gd name="connsiteX17" fmla="*/ 77978 w 1561669"/>
              <a:gd name="connsiteY17" fmla="*/ 472933 h 1561669"/>
              <a:gd name="connsiteX18" fmla="*/ 162756 w 1561669"/>
              <a:gd name="connsiteY18" fmla="*/ 326093 h 1561669"/>
              <a:gd name="connsiteX19" fmla="*/ 393155 w 1561669"/>
              <a:gd name="connsiteY19" fmla="*/ 395531 h 1561669"/>
              <a:gd name="connsiteX20" fmla="*/ 640992 w 1561669"/>
              <a:gd name="connsiteY20" fmla="*/ 252442 h 1561669"/>
              <a:gd name="connsiteX21" fmla="*/ 696056 w 1561669"/>
              <a:gd name="connsiteY21" fmla="*/ 18192 h 1561669"/>
              <a:gd name="connsiteX22" fmla="*/ 865613 w 1561669"/>
              <a:gd name="connsiteY22" fmla="*/ 18192 h 1561669"/>
              <a:gd name="connsiteX23" fmla="*/ 920677 w 1561669"/>
              <a:gd name="connsiteY23" fmla="*/ 252442 h 1561669"/>
              <a:gd name="connsiteX24" fmla="*/ 1168514 w 1561669"/>
              <a:gd name="connsiteY24" fmla="*/ 395531 h 15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1669" h="1561669">
                <a:moveTo>
                  <a:pt x="1005163" y="395029"/>
                </a:moveTo>
                <a:lnTo>
                  <a:pt x="1172199" y="291576"/>
                </a:lnTo>
                <a:lnTo>
                  <a:pt x="1270092" y="389469"/>
                </a:lnTo>
                <a:lnTo>
                  <a:pt x="1166640" y="556506"/>
                </a:lnTo>
                <a:cubicBezTo>
                  <a:pt x="1206486" y="625033"/>
                  <a:pt x="1227360" y="702937"/>
                  <a:pt x="1227116" y="782206"/>
                </a:cubicBezTo>
                <a:lnTo>
                  <a:pt x="1400227" y="875138"/>
                </a:lnTo>
                <a:lnTo>
                  <a:pt x="1364396" y="1008862"/>
                </a:lnTo>
                <a:lnTo>
                  <a:pt x="1168012" y="1002787"/>
                </a:lnTo>
                <a:cubicBezTo>
                  <a:pt x="1128588" y="1071558"/>
                  <a:pt x="1071558" y="1128589"/>
                  <a:pt x="1002787" y="1168012"/>
                </a:cubicBezTo>
                <a:lnTo>
                  <a:pt x="1008862" y="1364396"/>
                </a:lnTo>
                <a:lnTo>
                  <a:pt x="875137" y="1400227"/>
                </a:lnTo>
                <a:lnTo>
                  <a:pt x="782207" y="1227117"/>
                </a:lnTo>
                <a:cubicBezTo>
                  <a:pt x="702937" y="1227360"/>
                  <a:pt x="625033" y="1206486"/>
                  <a:pt x="556506" y="1166640"/>
                </a:cubicBezTo>
                <a:lnTo>
                  <a:pt x="389470" y="1270093"/>
                </a:lnTo>
                <a:lnTo>
                  <a:pt x="291577" y="1172200"/>
                </a:lnTo>
                <a:lnTo>
                  <a:pt x="395029" y="1005163"/>
                </a:lnTo>
                <a:cubicBezTo>
                  <a:pt x="355183" y="936636"/>
                  <a:pt x="334309" y="858732"/>
                  <a:pt x="334553" y="779463"/>
                </a:cubicBezTo>
                <a:lnTo>
                  <a:pt x="161442" y="686531"/>
                </a:lnTo>
                <a:lnTo>
                  <a:pt x="197273" y="552807"/>
                </a:lnTo>
                <a:lnTo>
                  <a:pt x="393657" y="558882"/>
                </a:lnTo>
                <a:cubicBezTo>
                  <a:pt x="433081" y="490111"/>
                  <a:pt x="490111" y="433080"/>
                  <a:pt x="558882" y="393657"/>
                </a:cubicBezTo>
                <a:lnTo>
                  <a:pt x="552807" y="197273"/>
                </a:lnTo>
                <a:lnTo>
                  <a:pt x="686532" y="161442"/>
                </a:lnTo>
                <a:lnTo>
                  <a:pt x="779462" y="334552"/>
                </a:lnTo>
                <a:cubicBezTo>
                  <a:pt x="858732" y="334309"/>
                  <a:pt x="936636" y="355183"/>
                  <a:pt x="1005163" y="395029"/>
                </a:cubicBezTo>
                <a:close/>
              </a:path>
            </a:pathLst>
          </a:custGeom>
          <a:solidFill>
            <a:schemeClr val="accent1">
              <a:lumMod val="75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3409" tIns="543409" rIns="543409" bIns="543409"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Helvetica" pitchFamily="2" charset="0"/>
                <a:ea typeface="+mn-ea"/>
                <a:cs typeface="+mn-cs"/>
              </a:rPr>
              <a:t>Recruit</a:t>
            </a:r>
          </a:p>
        </p:txBody>
      </p:sp>
      <p:sp>
        <p:nvSpPr>
          <p:cNvPr id="20" name="Circular Arrow 19">
            <a:extLst>
              <a:ext uri="{FF2B5EF4-FFF2-40B4-BE49-F238E27FC236}">
                <a16:creationId xmlns:a16="http://schemas.microsoft.com/office/drawing/2014/main" id="{32EE2037-38F9-084E-9AF2-31047C5314E6}"/>
              </a:ext>
            </a:extLst>
          </p:cNvPr>
          <p:cNvSpPr/>
          <p:nvPr/>
        </p:nvSpPr>
        <p:spPr>
          <a:xfrm>
            <a:off x="7733511" y="5930549"/>
            <a:ext cx="47576" cy="86176"/>
          </a:xfrm>
          <a:prstGeom prst="circularArrow">
            <a:avLst>
              <a:gd name="adj1" fmla="val 4688"/>
              <a:gd name="adj2" fmla="val 299029"/>
              <a:gd name="adj3" fmla="val 2511070"/>
              <a:gd name="adj4" fmla="val 15872297"/>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Shape 20">
            <a:extLst>
              <a:ext uri="{FF2B5EF4-FFF2-40B4-BE49-F238E27FC236}">
                <a16:creationId xmlns:a16="http://schemas.microsoft.com/office/drawing/2014/main" id="{4B25DA1E-3B38-284C-95A4-5C744E2659AC}"/>
              </a:ext>
            </a:extLst>
          </p:cNvPr>
          <p:cNvSpPr/>
          <p:nvPr/>
        </p:nvSpPr>
        <p:spPr>
          <a:xfrm rot="10800000" flipH="1">
            <a:off x="4859836" y="2941963"/>
            <a:ext cx="2038164" cy="2038164"/>
          </a:xfrm>
          <a:prstGeom prst="leftCircularArrow">
            <a:avLst>
              <a:gd name="adj1" fmla="val 6452"/>
              <a:gd name="adj2" fmla="val 429999"/>
              <a:gd name="adj3" fmla="val 10489124"/>
              <a:gd name="adj4" fmla="val 14837806"/>
              <a:gd name="adj5" fmla="val 7527"/>
            </a:avLst>
          </a:prstGeom>
          <a:solidFill>
            <a:schemeClr val="accent2">
              <a:lumMod val="60000"/>
              <a:lumOff val="40000"/>
            </a:schemeClr>
          </a:solidFill>
          <a:ln>
            <a:no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Circular Arrow 21">
            <a:extLst>
              <a:ext uri="{FF2B5EF4-FFF2-40B4-BE49-F238E27FC236}">
                <a16:creationId xmlns:a16="http://schemas.microsoft.com/office/drawing/2014/main" id="{31B65B56-69AF-A148-910A-4D8B44039FB7}"/>
              </a:ext>
            </a:extLst>
          </p:cNvPr>
          <p:cNvSpPr/>
          <p:nvPr/>
        </p:nvSpPr>
        <p:spPr>
          <a:xfrm rot="10380490">
            <a:off x="7704336" y="3994479"/>
            <a:ext cx="2197551" cy="2197551"/>
          </a:xfrm>
          <a:prstGeom prst="circularArrow">
            <a:avLst>
              <a:gd name="adj1" fmla="val 5984"/>
              <a:gd name="adj2" fmla="val 394124"/>
              <a:gd name="adj3" fmla="val 13313824"/>
              <a:gd name="adj4" fmla="val 10508221"/>
              <a:gd name="adj5" fmla="val 6981"/>
            </a:avLst>
          </a:prstGeom>
          <a:solidFill>
            <a:schemeClr val="accent2">
              <a:lumMod val="60000"/>
              <a:lumOff val="40000"/>
            </a:schemeClr>
          </a:solidFill>
          <a:ln>
            <a:noFill/>
          </a:ln>
        </p:spPr>
        <p:style>
          <a:lnRef idx="0">
            <a:scrgbClr r="0" g="0" b="0"/>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pic>
        <p:nvPicPr>
          <p:cNvPr id="4" name="Picture 3">
            <a:extLst>
              <a:ext uri="{FF2B5EF4-FFF2-40B4-BE49-F238E27FC236}">
                <a16:creationId xmlns:a16="http://schemas.microsoft.com/office/drawing/2014/main" id="{FE6C9107-1554-4523-9DDE-E7360FF794F1}"/>
              </a:ext>
            </a:extLst>
          </p:cNvPr>
          <p:cNvPicPr>
            <a:picLocks noChangeAspect="1"/>
          </p:cNvPicPr>
          <p:nvPr/>
        </p:nvPicPr>
        <p:blipFill rotWithShape="1">
          <a:blip r:embed="rId3"/>
          <a:srcRect t="19081" r="67829" b="54387"/>
          <a:stretch/>
        </p:blipFill>
        <p:spPr>
          <a:xfrm>
            <a:off x="5022761" y="5869039"/>
            <a:ext cx="5601123" cy="1053998"/>
          </a:xfrm>
          <a:prstGeom prst="rect">
            <a:avLst/>
          </a:prstGeom>
        </p:spPr>
      </p:pic>
      <p:sp>
        <p:nvSpPr>
          <p:cNvPr id="6" name="Title 5">
            <a:extLst>
              <a:ext uri="{FF2B5EF4-FFF2-40B4-BE49-F238E27FC236}">
                <a16:creationId xmlns:a16="http://schemas.microsoft.com/office/drawing/2014/main" id="{D5FA2B37-06D9-4B78-AA56-E77DC05FF80E}"/>
              </a:ext>
            </a:extLst>
          </p:cNvPr>
          <p:cNvSpPr>
            <a:spLocks noGrp="1"/>
          </p:cNvSpPr>
          <p:nvPr>
            <p:ph type="title"/>
          </p:nvPr>
        </p:nvSpPr>
        <p:spPr>
          <a:xfrm>
            <a:off x="1080798" y="966347"/>
            <a:ext cx="5302648" cy="4507174"/>
          </a:xfrm>
        </p:spPr>
        <p:txBody>
          <a:bodyPr anchor="ctr">
            <a:noAutofit/>
          </a:bodyPr>
          <a:lstStyle/>
          <a:p>
            <a:r>
              <a:rPr lang="en-GB" sz="4000" dirty="0"/>
              <a:t>What keeps our wheels turning?</a:t>
            </a:r>
            <a:br>
              <a:rPr lang="en-GB" sz="4000" dirty="0"/>
            </a:br>
            <a:br>
              <a:rPr lang="en-GB" sz="4000" dirty="0">
                <a:solidFill>
                  <a:schemeClr val="accent1">
                    <a:lumMod val="75000"/>
                  </a:schemeClr>
                </a:solidFill>
              </a:rPr>
            </a:br>
            <a:r>
              <a:rPr lang="en-GB" sz="4000" dirty="0">
                <a:solidFill>
                  <a:schemeClr val="accent2">
                    <a:lumMod val="75000"/>
                  </a:schemeClr>
                </a:solidFill>
              </a:rPr>
              <a:t>Staff Support Structures</a:t>
            </a:r>
          </a:p>
        </p:txBody>
      </p:sp>
      <p:sp>
        <p:nvSpPr>
          <p:cNvPr id="10" name="TextBox 9">
            <a:extLst>
              <a:ext uri="{FF2B5EF4-FFF2-40B4-BE49-F238E27FC236}">
                <a16:creationId xmlns:a16="http://schemas.microsoft.com/office/drawing/2014/main" id="{D5684A2D-3077-48E8-9F61-FF795514F5F8}"/>
              </a:ext>
            </a:extLst>
          </p:cNvPr>
          <p:cNvSpPr txBox="1"/>
          <p:nvPr/>
        </p:nvSpPr>
        <p:spPr>
          <a:xfrm>
            <a:off x="6907548" y="6288335"/>
            <a:ext cx="180607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Helvetica" pitchFamily="2" charset="0"/>
                <a:ea typeface="+mn-ea"/>
                <a:cs typeface="+mn-cs"/>
              </a:rPr>
              <a:t>The Container</a:t>
            </a:r>
          </a:p>
        </p:txBody>
      </p:sp>
      <p:sp>
        <p:nvSpPr>
          <p:cNvPr id="23" name="Freeform 22">
            <a:extLst>
              <a:ext uri="{FF2B5EF4-FFF2-40B4-BE49-F238E27FC236}">
                <a16:creationId xmlns:a16="http://schemas.microsoft.com/office/drawing/2014/main" id="{AC84AB35-D95D-9548-923F-A937C3B63B08}"/>
              </a:ext>
            </a:extLst>
          </p:cNvPr>
          <p:cNvSpPr/>
          <p:nvPr/>
        </p:nvSpPr>
        <p:spPr>
          <a:xfrm>
            <a:off x="7685988" y="4501019"/>
            <a:ext cx="1580234" cy="1580234"/>
          </a:xfrm>
          <a:custGeom>
            <a:avLst/>
            <a:gdLst>
              <a:gd name="connsiteX0" fmla="*/ 1168514 w 1561669"/>
              <a:gd name="connsiteY0" fmla="*/ 395531 h 1561669"/>
              <a:gd name="connsiteX1" fmla="*/ 1398913 w 1561669"/>
              <a:gd name="connsiteY1" fmla="*/ 326093 h 1561669"/>
              <a:gd name="connsiteX2" fmla="*/ 1483691 w 1561669"/>
              <a:gd name="connsiteY2" fmla="*/ 472933 h 1561669"/>
              <a:gd name="connsiteX3" fmla="*/ 1308357 w 1561669"/>
              <a:gd name="connsiteY3" fmla="*/ 637746 h 1561669"/>
              <a:gd name="connsiteX4" fmla="*/ 1308357 w 1561669"/>
              <a:gd name="connsiteY4" fmla="*/ 923923 h 1561669"/>
              <a:gd name="connsiteX5" fmla="*/ 1483691 w 1561669"/>
              <a:gd name="connsiteY5" fmla="*/ 1088736 h 1561669"/>
              <a:gd name="connsiteX6" fmla="*/ 1398913 w 1561669"/>
              <a:gd name="connsiteY6" fmla="*/ 1235576 h 1561669"/>
              <a:gd name="connsiteX7" fmla="*/ 1168514 w 1561669"/>
              <a:gd name="connsiteY7" fmla="*/ 1166138 h 1561669"/>
              <a:gd name="connsiteX8" fmla="*/ 920677 w 1561669"/>
              <a:gd name="connsiteY8" fmla="*/ 1309227 h 1561669"/>
              <a:gd name="connsiteX9" fmla="*/ 865613 w 1561669"/>
              <a:gd name="connsiteY9" fmla="*/ 1543477 h 1561669"/>
              <a:gd name="connsiteX10" fmla="*/ 696056 w 1561669"/>
              <a:gd name="connsiteY10" fmla="*/ 1543477 h 1561669"/>
              <a:gd name="connsiteX11" fmla="*/ 640992 w 1561669"/>
              <a:gd name="connsiteY11" fmla="*/ 1309227 h 1561669"/>
              <a:gd name="connsiteX12" fmla="*/ 393155 w 1561669"/>
              <a:gd name="connsiteY12" fmla="*/ 1166138 h 1561669"/>
              <a:gd name="connsiteX13" fmla="*/ 162756 w 1561669"/>
              <a:gd name="connsiteY13" fmla="*/ 1235576 h 1561669"/>
              <a:gd name="connsiteX14" fmla="*/ 77978 w 1561669"/>
              <a:gd name="connsiteY14" fmla="*/ 1088736 h 1561669"/>
              <a:gd name="connsiteX15" fmla="*/ 253312 w 1561669"/>
              <a:gd name="connsiteY15" fmla="*/ 923923 h 1561669"/>
              <a:gd name="connsiteX16" fmla="*/ 253312 w 1561669"/>
              <a:gd name="connsiteY16" fmla="*/ 637746 h 1561669"/>
              <a:gd name="connsiteX17" fmla="*/ 77978 w 1561669"/>
              <a:gd name="connsiteY17" fmla="*/ 472933 h 1561669"/>
              <a:gd name="connsiteX18" fmla="*/ 162756 w 1561669"/>
              <a:gd name="connsiteY18" fmla="*/ 326093 h 1561669"/>
              <a:gd name="connsiteX19" fmla="*/ 393155 w 1561669"/>
              <a:gd name="connsiteY19" fmla="*/ 395531 h 1561669"/>
              <a:gd name="connsiteX20" fmla="*/ 640992 w 1561669"/>
              <a:gd name="connsiteY20" fmla="*/ 252442 h 1561669"/>
              <a:gd name="connsiteX21" fmla="*/ 696056 w 1561669"/>
              <a:gd name="connsiteY21" fmla="*/ 18192 h 1561669"/>
              <a:gd name="connsiteX22" fmla="*/ 865613 w 1561669"/>
              <a:gd name="connsiteY22" fmla="*/ 18192 h 1561669"/>
              <a:gd name="connsiteX23" fmla="*/ 920677 w 1561669"/>
              <a:gd name="connsiteY23" fmla="*/ 252442 h 1561669"/>
              <a:gd name="connsiteX24" fmla="*/ 1168514 w 1561669"/>
              <a:gd name="connsiteY24" fmla="*/ 395531 h 15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1669" h="1561669">
                <a:moveTo>
                  <a:pt x="1005163" y="395029"/>
                </a:moveTo>
                <a:lnTo>
                  <a:pt x="1172199" y="291576"/>
                </a:lnTo>
                <a:lnTo>
                  <a:pt x="1270092" y="389469"/>
                </a:lnTo>
                <a:lnTo>
                  <a:pt x="1166640" y="556506"/>
                </a:lnTo>
                <a:cubicBezTo>
                  <a:pt x="1206486" y="625033"/>
                  <a:pt x="1227360" y="702937"/>
                  <a:pt x="1227116" y="782206"/>
                </a:cubicBezTo>
                <a:lnTo>
                  <a:pt x="1400227" y="875138"/>
                </a:lnTo>
                <a:lnTo>
                  <a:pt x="1364396" y="1008862"/>
                </a:lnTo>
                <a:lnTo>
                  <a:pt x="1168012" y="1002787"/>
                </a:lnTo>
                <a:cubicBezTo>
                  <a:pt x="1128588" y="1071558"/>
                  <a:pt x="1071558" y="1128589"/>
                  <a:pt x="1002787" y="1168012"/>
                </a:cubicBezTo>
                <a:lnTo>
                  <a:pt x="1008862" y="1364396"/>
                </a:lnTo>
                <a:lnTo>
                  <a:pt x="875137" y="1400227"/>
                </a:lnTo>
                <a:lnTo>
                  <a:pt x="782207" y="1227117"/>
                </a:lnTo>
                <a:cubicBezTo>
                  <a:pt x="702937" y="1227360"/>
                  <a:pt x="625033" y="1206486"/>
                  <a:pt x="556506" y="1166640"/>
                </a:cubicBezTo>
                <a:lnTo>
                  <a:pt x="389470" y="1270093"/>
                </a:lnTo>
                <a:lnTo>
                  <a:pt x="291577" y="1172200"/>
                </a:lnTo>
                <a:lnTo>
                  <a:pt x="395029" y="1005163"/>
                </a:lnTo>
                <a:cubicBezTo>
                  <a:pt x="355183" y="936636"/>
                  <a:pt x="334309" y="858732"/>
                  <a:pt x="334553" y="779463"/>
                </a:cubicBezTo>
                <a:lnTo>
                  <a:pt x="161442" y="686531"/>
                </a:lnTo>
                <a:lnTo>
                  <a:pt x="197273" y="552807"/>
                </a:lnTo>
                <a:lnTo>
                  <a:pt x="393657" y="558882"/>
                </a:lnTo>
                <a:cubicBezTo>
                  <a:pt x="433081" y="490111"/>
                  <a:pt x="490111" y="433080"/>
                  <a:pt x="558882" y="393657"/>
                </a:cubicBezTo>
                <a:lnTo>
                  <a:pt x="552807" y="197273"/>
                </a:lnTo>
                <a:lnTo>
                  <a:pt x="686532" y="161442"/>
                </a:lnTo>
                <a:lnTo>
                  <a:pt x="779462" y="334552"/>
                </a:lnTo>
                <a:cubicBezTo>
                  <a:pt x="858732" y="334309"/>
                  <a:pt x="936636" y="355183"/>
                  <a:pt x="1005163" y="395029"/>
                </a:cubicBez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Helvetica" pitchFamily="2" charset="0"/>
                <a:ea typeface="+mn-ea"/>
                <a:cs typeface="+mn-cs"/>
              </a:rPr>
              <a:t>Processes</a:t>
            </a:r>
          </a:p>
        </p:txBody>
      </p:sp>
    </p:spTree>
    <p:extLst>
      <p:ext uri="{BB962C8B-B14F-4D97-AF65-F5344CB8AC3E}">
        <p14:creationId xmlns:p14="http://schemas.microsoft.com/office/powerpoint/2010/main" val="24910033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0" decel="50000" fill="hold" grpId="0" nodeType="afterEffect">
                                  <p:stCondLst>
                                    <p:cond delay="0"/>
                                  </p:stCondLst>
                                  <p:childTnLst>
                                    <p:animRot by="64800000">
                                      <p:cBhvr>
                                        <p:cTn id="6" dur="9000" fill="hold"/>
                                        <p:tgtEl>
                                          <p:spTgt spid="12"/>
                                        </p:tgtEl>
                                        <p:attrNameLst>
                                          <p:attrName>r</p:attrName>
                                        </p:attrNameLst>
                                      </p:cBhvr>
                                    </p:animRot>
                                  </p:childTnLst>
                                </p:cTn>
                              </p:par>
                              <p:par>
                                <p:cTn id="7" presetID="8" presetClass="emph" presetSubtype="0" repeatCount="0" decel="50000" fill="hold" grpId="0" nodeType="withEffect">
                                  <p:stCondLst>
                                    <p:cond delay="0"/>
                                  </p:stCondLst>
                                  <p:childTnLst>
                                    <p:animRot by="-64800000">
                                      <p:cBhvr>
                                        <p:cTn id="8" dur="9000" fill="hold"/>
                                        <p:tgtEl>
                                          <p:spTgt spid="11"/>
                                        </p:tgtEl>
                                        <p:attrNameLst>
                                          <p:attrName>r</p:attrName>
                                        </p:attrNameLst>
                                      </p:cBhvr>
                                    </p:animRot>
                                  </p:childTnLst>
                                </p:cTn>
                              </p:par>
                              <p:par>
                                <p:cTn id="9" presetID="8" presetClass="emph" presetSubtype="0" repeatCount="0" decel="50000" fill="hold" grpId="0" nodeType="withEffect">
                                  <p:stCondLst>
                                    <p:cond delay="0"/>
                                  </p:stCondLst>
                                  <p:childTnLst>
                                    <p:animRot by="64800000">
                                      <p:cBhvr>
                                        <p:cTn id="10" dur="9000" fill="hold"/>
                                        <p:tgtEl>
                                          <p:spTgt spid="18"/>
                                        </p:tgtEl>
                                        <p:attrNameLst>
                                          <p:attrName>r</p:attrName>
                                        </p:attrNameLst>
                                      </p:cBhvr>
                                    </p:animRot>
                                  </p:childTnLst>
                                </p:cTn>
                              </p:par>
                              <p:par>
                                <p:cTn id="11" presetID="8" presetClass="emph" presetSubtype="0" repeatCount="0" decel="50000" fill="hold" grpId="0" nodeType="withEffect">
                                  <p:stCondLst>
                                    <p:cond delay="0"/>
                                  </p:stCondLst>
                                  <p:childTnLst>
                                    <p:animRot by="64800000">
                                      <p:cBhvr>
                                        <p:cTn id="12" dur="9000" fill="hold"/>
                                        <p:tgtEl>
                                          <p:spTgt spid="23"/>
                                        </p:tgtEl>
                                        <p:attrNameLst>
                                          <p:attrName>r</p:attrName>
                                        </p:attrNameLst>
                                      </p:cBhvr>
                                    </p:animRot>
                                  </p:childTnLst>
                                </p:cTn>
                              </p:par>
                              <p:par>
                                <p:cTn id="13" presetID="8" presetClass="emph" presetSubtype="0" repeatCount="0" decel="50000" fill="hold" grpId="0" nodeType="withEffect">
                                  <p:stCondLst>
                                    <p:cond delay="0"/>
                                  </p:stCondLst>
                                  <p:childTnLst>
                                    <p:animRot by="-64800000">
                                      <p:cBhvr>
                                        <p:cTn id="14" dur="9000" fill="hold"/>
                                        <p:tgtEl>
                                          <p:spTgt spid="19"/>
                                        </p:tgtEl>
                                        <p:attrNameLst>
                                          <p:attrName>r</p:attrName>
                                        </p:attrNameLst>
                                      </p:cBhvr>
                                    </p:animRot>
                                  </p:childTnLst>
                                </p:cTn>
                              </p:par>
                              <p:par>
                                <p:cTn id="15" presetID="8" presetClass="emph" presetSubtype="0" repeatCount="0" decel="50000" fill="hold" grpId="0" nodeType="withEffect">
                                  <p:stCondLst>
                                    <p:cond delay="0"/>
                                  </p:stCondLst>
                                  <p:childTnLst>
                                    <p:animRot by="64800000">
                                      <p:cBhvr>
                                        <p:cTn id="16" dur="9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8" grpId="0" animBg="1"/>
      <p:bldP spid="19"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2" y="365131"/>
            <a:ext cx="8254283" cy="643862"/>
          </a:xfrm>
        </p:spPr>
        <p:txBody>
          <a:bodyPr/>
          <a:lstStyle/>
          <a:p>
            <a:r>
              <a:rPr lang="en-GB" altLang="en-US" sz="4000" dirty="0"/>
              <a:t>Self-care in the care professions</a:t>
            </a:r>
          </a:p>
        </p:txBody>
      </p:sp>
      <p:sp>
        <p:nvSpPr>
          <p:cNvPr id="26627" name="Rectangle 3"/>
          <p:cNvSpPr>
            <a:spLocks noGrp="1" noChangeArrowheads="1"/>
          </p:cNvSpPr>
          <p:nvPr>
            <p:ph idx="1"/>
          </p:nvPr>
        </p:nvSpPr>
        <p:spPr>
          <a:xfrm>
            <a:off x="546538" y="1008993"/>
            <a:ext cx="11319641" cy="5595888"/>
          </a:xfrm>
        </p:spPr>
        <p:txBody>
          <a:bodyPr>
            <a:noAutofit/>
          </a:bodyPr>
          <a:lstStyle/>
          <a:p>
            <a:pPr>
              <a:lnSpc>
                <a:spcPct val="120000"/>
              </a:lnSpc>
              <a:spcBef>
                <a:spcPts val="0"/>
              </a:spcBef>
              <a:spcAft>
                <a:spcPts val="600"/>
              </a:spcAft>
            </a:pPr>
            <a:r>
              <a:rPr lang="en-GB" altLang="en-US" sz="2000" dirty="0">
                <a:solidFill>
                  <a:schemeClr val="accent2"/>
                </a:solidFill>
              </a:rPr>
              <a:t>Important to feel supported by colleagues and managers. </a:t>
            </a:r>
          </a:p>
          <a:p>
            <a:pPr>
              <a:lnSpc>
                <a:spcPct val="120000"/>
              </a:lnSpc>
              <a:spcBef>
                <a:spcPts val="0"/>
              </a:spcBef>
              <a:spcAft>
                <a:spcPts val="600"/>
              </a:spcAft>
            </a:pPr>
            <a:r>
              <a:rPr lang="en-GB" altLang="en-US" sz="2000" dirty="0">
                <a:solidFill>
                  <a:schemeClr val="accent2"/>
                </a:solidFill>
              </a:rPr>
              <a:t>Recognise signs of compassion fatigue. Watch Boundaries. </a:t>
            </a:r>
            <a:r>
              <a:rPr lang="en-GB" sz="2000" dirty="0">
                <a:solidFill>
                  <a:schemeClr val="accent2"/>
                </a:solidFill>
              </a:rPr>
              <a:t>Use “Care-</a:t>
            </a:r>
            <a:r>
              <a:rPr lang="en-GB" sz="2000" dirty="0" err="1">
                <a:solidFill>
                  <a:schemeClr val="accent2"/>
                </a:solidFill>
              </a:rPr>
              <a:t>frontation</a:t>
            </a:r>
            <a:r>
              <a:rPr lang="en-GB" sz="2000" dirty="0">
                <a:solidFill>
                  <a:schemeClr val="accent2"/>
                </a:solidFill>
              </a:rPr>
              <a:t>” with each other </a:t>
            </a:r>
            <a:endParaRPr lang="en-GB" altLang="en-US" sz="2000" dirty="0">
              <a:solidFill>
                <a:schemeClr val="accent2"/>
              </a:solidFill>
            </a:endParaRPr>
          </a:p>
          <a:p>
            <a:pPr>
              <a:lnSpc>
                <a:spcPct val="120000"/>
              </a:lnSpc>
              <a:spcBef>
                <a:spcPts val="0"/>
              </a:spcBef>
              <a:spcAft>
                <a:spcPts val="600"/>
              </a:spcAft>
            </a:pPr>
            <a:r>
              <a:rPr lang="en-GB" altLang="en-US" sz="2000" dirty="0">
                <a:solidFill>
                  <a:schemeClr val="accent2"/>
                </a:solidFill>
              </a:rPr>
              <a:t>Have space to talk about difficult situations</a:t>
            </a:r>
          </a:p>
          <a:p>
            <a:pPr lvl="1">
              <a:lnSpc>
                <a:spcPct val="120000"/>
              </a:lnSpc>
              <a:spcBef>
                <a:spcPts val="0"/>
              </a:spcBef>
              <a:spcAft>
                <a:spcPts val="600"/>
              </a:spcAft>
            </a:pPr>
            <a:r>
              <a:rPr lang="en-GB" altLang="en-US" sz="2000" dirty="0"/>
              <a:t>Reflective Practice</a:t>
            </a:r>
          </a:p>
          <a:p>
            <a:pPr lvl="1">
              <a:lnSpc>
                <a:spcPct val="120000"/>
              </a:lnSpc>
              <a:spcBef>
                <a:spcPts val="0"/>
              </a:spcBef>
              <a:spcAft>
                <a:spcPts val="600"/>
              </a:spcAft>
            </a:pPr>
            <a:r>
              <a:rPr lang="en-GB" altLang="en-US" sz="2000" dirty="0"/>
              <a:t>Debrief after incidents</a:t>
            </a:r>
          </a:p>
          <a:p>
            <a:pPr lvl="1">
              <a:lnSpc>
                <a:spcPct val="120000"/>
              </a:lnSpc>
              <a:spcBef>
                <a:spcPts val="0"/>
              </a:spcBef>
              <a:spcAft>
                <a:spcPts val="600"/>
              </a:spcAft>
            </a:pPr>
            <a:r>
              <a:rPr lang="en-GB" altLang="en-US" sz="2000" dirty="0"/>
              <a:t>Supervision and peer support</a:t>
            </a:r>
          </a:p>
          <a:p>
            <a:pPr lvl="1">
              <a:lnSpc>
                <a:spcPct val="120000"/>
              </a:lnSpc>
              <a:spcBef>
                <a:spcPts val="0"/>
              </a:spcBef>
              <a:spcAft>
                <a:spcPts val="600"/>
              </a:spcAft>
            </a:pPr>
            <a:r>
              <a:rPr lang="en-GB" altLang="en-US" sz="2000" dirty="0"/>
              <a:t>Routine check-ins at the end of a shift </a:t>
            </a:r>
          </a:p>
          <a:p>
            <a:pPr>
              <a:lnSpc>
                <a:spcPct val="120000"/>
              </a:lnSpc>
              <a:spcBef>
                <a:spcPts val="0"/>
              </a:spcBef>
              <a:spcAft>
                <a:spcPts val="600"/>
              </a:spcAft>
            </a:pPr>
            <a:r>
              <a:rPr lang="en-GB" altLang="en-US" sz="2000" dirty="0">
                <a:solidFill>
                  <a:schemeClr val="accent2"/>
                </a:solidFill>
              </a:rPr>
              <a:t>Think about your particular triggers for stress, distress and irritation.   </a:t>
            </a:r>
          </a:p>
          <a:p>
            <a:pPr>
              <a:lnSpc>
                <a:spcPct val="120000"/>
              </a:lnSpc>
              <a:spcBef>
                <a:spcPts val="0"/>
              </a:spcBef>
              <a:spcAft>
                <a:spcPts val="600"/>
              </a:spcAft>
            </a:pPr>
            <a:r>
              <a:rPr lang="en-GB" sz="2000" b="1" dirty="0"/>
              <a:t>Self Care Plan </a:t>
            </a:r>
            <a:r>
              <a:rPr lang="en-GB" sz="2000" dirty="0">
                <a:solidFill>
                  <a:schemeClr val="accent2"/>
                </a:solidFill>
              </a:rPr>
              <a:t>(</a:t>
            </a:r>
            <a:r>
              <a:rPr lang="en-GB" sz="2000" i="1" dirty="0">
                <a:solidFill>
                  <a:schemeClr val="accent2"/>
                </a:solidFill>
              </a:rPr>
              <a:t>Physical, Emotional, Spiritual, Intellectual, Social, Occupational, Environmental</a:t>
            </a:r>
            <a:r>
              <a:rPr lang="en-GB" sz="2000" dirty="0">
                <a:solidFill>
                  <a:schemeClr val="accent2"/>
                </a:solidFill>
              </a:rPr>
              <a:t>). </a:t>
            </a:r>
          </a:p>
          <a:p>
            <a:pPr>
              <a:lnSpc>
                <a:spcPct val="120000"/>
              </a:lnSpc>
              <a:spcBef>
                <a:spcPts val="0"/>
              </a:spcBef>
              <a:spcAft>
                <a:spcPts val="600"/>
              </a:spcAft>
            </a:pPr>
            <a:r>
              <a:rPr lang="en-GB" sz="2000" dirty="0">
                <a:solidFill>
                  <a:schemeClr val="accent2"/>
                </a:solidFill>
              </a:rPr>
              <a:t>Who are your supports? What are the signs you are stressed? What helps? What doesn’t help? </a:t>
            </a:r>
          </a:p>
          <a:p>
            <a:pPr>
              <a:lnSpc>
                <a:spcPct val="120000"/>
              </a:lnSpc>
              <a:spcBef>
                <a:spcPts val="0"/>
              </a:spcBef>
              <a:spcAft>
                <a:spcPts val="600"/>
              </a:spcAft>
            </a:pPr>
            <a:r>
              <a:rPr lang="en-GB" altLang="en-US" sz="2000" dirty="0">
                <a:solidFill>
                  <a:schemeClr val="accent2"/>
                </a:solidFill>
              </a:rPr>
              <a:t>Practice personal relaxation</a:t>
            </a:r>
          </a:p>
          <a:p>
            <a:pPr>
              <a:lnSpc>
                <a:spcPct val="120000"/>
              </a:lnSpc>
              <a:spcBef>
                <a:spcPts val="0"/>
              </a:spcBef>
              <a:spcAft>
                <a:spcPts val="600"/>
              </a:spcAft>
            </a:pPr>
            <a:r>
              <a:rPr lang="en-GB" altLang="en-US" sz="2000" dirty="0">
                <a:solidFill>
                  <a:schemeClr val="accent2"/>
                </a:solidFill>
              </a:rPr>
              <a:t>Be offered &amp; attend staff training </a:t>
            </a:r>
          </a:p>
          <a:p>
            <a:pPr>
              <a:lnSpc>
                <a:spcPct val="120000"/>
              </a:lnSpc>
              <a:spcBef>
                <a:spcPts val="0"/>
              </a:spcBef>
              <a:spcAft>
                <a:spcPts val="600"/>
              </a:spcAft>
            </a:pPr>
            <a:r>
              <a:rPr lang="en-GB" altLang="en-US" sz="2000" dirty="0"/>
              <a:t>Read policies - to help &amp; support you in managing difficult  situations</a:t>
            </a:r>
          </a:p>
        </p:txBody>
      </p:sp>
    </p:spTree>
    <p:extLst>
      <p:ext uri="{BB962C8B-B14F-4D97-AF65-F5344CB8AC3E}">
        <p14:creationId xmlns:p14="http://schemas.microsoft.com/office/powerpoint/2010/main" val="3062541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calcmode="lin" valueType="num">
                                      <p:cBhvr additive="base">
                                        <p:cTn id="12"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6627">
                                            <p:txEl>
                                              <p:pRg st="2" end="2"/>
                                            </p:txEl>
                                          </p:spTgt>
                                        </p:tgtEl>
                                        <p:attrNameLst>
                                          <p:attrName>style.visibility</p:attrName>
                                        </p:attrNameLst>
                                      </p:cBhvr>
                                      <p:to>
                                        <p:strVal val="visible"/>
                                      </p:to>
                                    </p:set>
                                    <p:anim calcmode="lin" valueType="num">
                                      <p:cBhvr additive="base">
                                        <p:cTn id="18"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26627">
                                            <p:txEl>
                                              <p:pRg st="3" end="3"/>
                                            </p:txEl>
                                          </p:spTgt>
                                        </p:tgtEl>
                                        <p:attrNameLst>
                                          <p:attrName>style.visibility</p:attrName>
                                        </p:attrNameLst>
                                      </p:cBhvr>
                                      <p:to>
                                        <p:strVal val="visible"/>
                                      </p:to>
                                    </p:set>
                                    <p:anim calcmode="lin" valueType="num">
                                      <p:cBhvr additive="base">
                                        <p:cTn id="23" dur="500" fill="hold"/>
                                        <p:tgtEl>
                                          <p:spTgt spid="2662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6627">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 presetClass="entr" presetSubtype="8" fill="hold" nodeType="afterEffect">
                                  <p:stCondLst>
                                    <p:cond delay="0"/>
                                  </p:stCondLst>
                                  <p:childTnLst>
                                    <p:set>
                                      <p:cBhvr>
                                        <p:cTn id="27" dur="1" fill="hold">
                                          <p:stCondLst>
                                            <p:cond delay="0"/>
                                          </p:stCondLst>
                                        </p:cTn>
                                        <p:tgtEl>
                                          <p:spTgt spid="26627">
                                            <p:txEl>
                                              <p:pRg st="4" end="4"/>
                                            </p:txEl>
                                          </p:spTgt>
                                        </p:tgtEl>
                                        <p:attrNameLst>
                                          <p:attrName>style.visibility</p:attrName>
                                        </p:attrNameLst>
                                      </p:cBhvr>
                                      <p:to>
                                        <p:strVal val="visible"/>
                                      </p:to>
                                    </p:set>
                                    <p:anim calcmode="lin" valueType="num">
                                      <p:cBhvr additive="base">
                                        <p:cTn id="28" dur="500" fill="hold"/>
                                        <p:tgtEl>
                                          <p:spTgt spid="26627">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6627">
                                            <p:txEl>
                                              <p:pRg st="4" end="4"/>
                                            </p:txEl>
                                          </p:spTgt>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8" fill="hold" nodeType="afterEffect">
                                  <p:stCondLst>
                                    <p:cond delay="0"/>
                                  </p:stCondLst>
                                  <p:childTnLst>
                                    <p:set>
                                      <p:cBhvr>
                                        <p:cTn id="32" dur="1" fill="hold">
                                          <p:stCondLst>
                                            <p:cond delay="0"/>
                                          </p:stCondLst>
                                        </p:cTn>
                                        <p:tgtEl>
                                          <p:spTgt spid="26627">
                                            <p:txEl>
                                              <p:pRg st="5" end="5"/>
                                            </p:txEl>
                                          </p:spTgt>
                                        </p:tgtEl>
                                        <p:attrNameLst>
                                          <p:attrName>style.visibility</p:attrName>
                                        </p:attrNameLst>
                                      </p:cBhvr>
                                      <p:to>
                                        <p:strVal val="visible"/>
                                      </p:to>
                                    </p:set>
                                    <p:anim calcmode="lin" valueType="num">
                                      <p:cBhvr additive="base">
                                        <p:cTn id="33" dur="500" fill="hold"/>
                                        <p:tgtEl>
                                          <p:spTgt spid="26627">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6627">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2000"/>
                            </p:stCondLst>
                            <p:childTnLst>
                              <p:par>
                                <p:cTn id="36" presetID="2" presetClass="entr" presetSubtype="8" fill="hold" nodeType="afterEffect">
                                  <p:stCondLst>
                                    <p:cond delay="0"/>
                                  </p:stCondLst>
                                  <p:childTnLst>
                                    <p:set>
                                      <p:cBhvr>
                                        <p:cTn id="37" dur="1" fill="hold">
                                          <p:stCondLst>
                                            <p:cond delay="0"/>
                                          </p:stCondLst>
                                        </p:cTn>
                                        <p:tgtEl>
                                          <p:spTgt spid="26627">
                                            <p:txEl>
                                              <p:pRg st="6" end="6"/>
                                            </p:txEl>
                                          </p:spTgt>
                                        </p:tgtEl>
                                        <p:attrNameLst>
                                          <p:attrName>style.visibility</p:attrName>
                                        </p:attrNameLst>
                                      </p:cBhvr>
                                      <p:to>
                                        <p:strVal val="visible"/>
                                      </p:to>
                                    </p:set>
                                    <p:anim calcmode="lin" valueType="num">
                                      <p:cBhvr additive="base">
                                        <p:cTn id="38" dur="500" fill="hold"/>
                                        <p:tgtEl>
                                          <p:spTgt spid="26627">
                                            <p:txEl>
                                              <p:pRg st="6" end="6"/>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266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6627">
                                            <p:txEl>
                                              <p:pRg st="7" end="7"/>
                                            </p:txEl>
                                          </p:spTgt>
                                        </p:tgtEl>
                                        <p:attrNameLst>
                                          <p:attrName>style.visibility</p:attrName>
                                        </p:attrNameLst>
                                      </p:cBhvr>
                                      <p:to>
                                        <p:strVal val="visible"/>
                                      </p:to>
                                    </p:set>
                                    <p:anim calcmode="lin" valueType="num">
                                      <p:cBhvr additive="base">
                                        <p:cTn id="44" dur="500" fill="hold"/>
                                        <p:tgtEl>
                                          <p:spTgt spid="26627">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26627">
                                            <p:txEl>
                                              <p:pRg st="7" end="7"/>
                                            </p:txEl>
                                          </p:spTgt>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 presetClass="entr" presetSubtype="8" fill="hold" nodeType="afterEffect">
                                  <p:stCondLst>
                                    <p:cond delay="0"/>
                                  </p:stCondLst>
                                  <p:childTnLst>
                                    <p:set>
                                      <p:cBhvr>
                                        <p:cTn id="48" dur="1" fill="hold">
                                          <p:stCondLst>
                                            <p:cond delay="0"/>
                                          </p:stCondLst>
                                        </p:cTn>
                                        <p:tgtEl>
                                          <p:spTgt spid="26627">
                                            <p:txEl>
                                              <p:pRg st="8" end="8"/>
                                            </p:txEl>
                                          </p:spTgt>
                                        </p:tgtEl>
                                        <p:attrNameLst>
                                          <p:attrName>style.visibility</p:attrName>
                                        </p:attrNameLst>
                                      </p:cBhvr>
                                      <p:to>
                                        <p:strVal val="visible"/>
                                      </p:to>
                                    </p:set>
                                    <p:anim calcmode="lin" valueType="num">
                                      <p:cBhvr additive="base">
                                        <p:cTn id="49" dur="500" fill="hold"/>
                                        <p:tgtEl>
                                          <p:spTgt spid="2662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627">
                                            <p:txEl>
                                              <p:pRg st="8" end="8"/>
                                            </p:txEl>
                                          </p:spTgt>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 presetClass="entr" presetSubtype="8" fill="hold" nodeType="afterEffect">
                                  <p:stCondLst>
                                    <p:cond delay="0"/>
                                  </p:stCondLst>
                                  <p:childTnLst>
                                    <p:set>
                                      <p:cBhvr>
                                        <p:cTn id="53" dur="1" fill="hold">
                                          <p:stCondLst>
                                            <p:cond delay="0"/>
                                          </p:stCondLst>
                                        </p:cTn>
                                        <p:tgtEl>
                                          <p:spTgt spid="26627">
                                            <p:txEl>
                                              <p:pRg st="9" end="9"/>
                                            </p:txEl>
                                          </p:spTgt>
                                        </p:tgtEl>
                                        <p:attrNameLst>
                                          <p:attrName>style.visibility</p:attrName>
                                        </p:attrNameLst>
                                      </p:cBhvr>
                                      <p:to>
                                        <p:strVal val="visible"/>
                                      </p:to>
                                    </p:set>
                                    <p:anim calcmode="lin" valueType="num">
                                      <p:cBhvr additive="base">
                                        <p:cTn id="54" dur="500" fill="hold"/>
                                        <p:tgtEl>
                                          <p:spTgt spid="26627">
                                            <p:txEl>
                                              <p:pRg st="9" end="9"/>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26627">
                                            <p:txEl>
                                              <p:pRg st="9" end="9"/>
                                            </p:txEl>
                                          </p:spTgt>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2" presetClass="entr" presetSubtype="8" fill="hold" nodeType="afterEffect">
                                  <p:stCondLst>
                                    <p:cond delay="0"/>
                                  </p:stCondLst>
                                  <p:childTnLst>
                                    <p:set>
                                      <p:cBhvr>
                                        <p:cTn id="58" dur="1" fill="hold">
                                          <p:stCondLst>
                                            <p:cond delay="0"/>
                                          </p:stCondLst>
                                        </p:cTn>
                                        <p:tgtEl>
                                          <p:spTgt spid="26627">
                                            <p:txEl>
                                              <p:pRg st="10" end="10"/>
                                            </p:txEl>
                                          </p:spTgt>
                                        </p:tgtEl>
                                        <p:attrNameLst>
                                          <p:attrName>style.visibility</p:attrName>
                                        </p:attrNameLst>
                                      </p:cBhvr>
                                      <p:to>
                                        <p:strVal val="visible"/>
                                      </p:to>
                                    </p:set>
                                    <p:anim calcmode="lin" valueType="num">
                                      <p:cBhvr additive="base">
                                        <p:cTn id="59" dur="500" fill="hold"/>
                                        <p:tgtEl>
                                          <p:spTgt spid="26627">
                                            <p:txEl>
                                              <p:pRg st="10" end="10"/>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6627">
                                            <p:txEl>
                                              <p:pRg st="10" end="10"/>
                                            </p:txEl>
                                          </p:spTgt>
                                        </p:tgtEl>
                                        <p:attrNameLst>
                                          <p:attrName>ppt_y</p:attrName>
                                        </p:attrNameLst>
                                      </p:cBhvr>
                                      <p:tavLst>
                                        <p:tav tm="0">
                                          <p:val>
                                            <p:strVal val="#ppt_y"/>
                                          </p:val>
                                        </p:tav>
                                        <p:tav tm="100000">
                                          <p:val>
                                            <p:strVal val="#ppt_y"/>
                                          </p:val>
                                        </p:tav>
                                      </p:tavLst>
                                    </p:anim>
                                  </p:childTnLst>
                                </p:cTn>
                              </p:par>
                            </p:childTnLst>
                          </p:cTn>
                        </p:par>
                        <p:par>
                          <p:cTn id="61" fill="hold">
                            <p:stCondLst>
                              <p:cond delay="2000"/>
                            </p:stCondLst>
                            <p:childTnLst>
                              <p:par>
                                <p:cTn id="62" presetID="2" presetClass="entr" presetSubtype="8" fill="hold" nodeType="afterEffect">
                                  <p:stCondLst>
                                    <p:cond delay="0"/>
                                  </p:stCondLst>
                                  <p:childTnLst>
                                    <p:set>
                                      <p:cBhvr>
                                        <p:cTn id="63" dur="1" fill="hold">
                                          <p:stCondLst>
                                            <p:cond delay="0"/>
                                          </p:stCondLst>
                                        </p:cTn>
                                        <p:tgtEl>
                                          <p:spTgt spid="26627">
                                            <p:txEl>
                                              <p:pRg st="11" end="11"/>
                                            </p:txEl>
                                          </p:spTgt>
                                        </p:tgtEl>
                                        <p:attrNameLst>
                                          <p:attrName>style.visibility</p:attrName>
                                        </p:attrNameLst>
                                      </p:cBhvr>
                                      <p:to>
                                        <p:strVal val="visible"/>
                                      </p:to>
                                    </p:set>
                                    <p:anim calcmode="lin" valueType="num">
                                      <p:cBhvr additive="base">
                                        <p:cTn id="64" dur="500" fill="hold"/>
                                        <p:tgtEl>
                                          <p:spTgt spid="26627">
                                            <p:txEl>
                                              <p:pRg st="11" end="11"/>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26627">
                                            <p:txEl>
                                              <p:pRg st="11" end="11"/>
                                            </p:txEl>
                                          </p:spTgt>
                                        </p:tgtEl>
                                        <p:attrNameLst>
                                          <p:attrName>ppt_y</p:attrName>
                                        </p:attrNameLst>
                                      </p:cBhvr>
                                      <p:tavLst>
                                        <p:tav tm="0">
                                          <p:val>
                                            <p:strVal val="#ppt_y"/>
                                          </p:val>
                                        </p:tav>
                                        <p:tav tm="100000">
                                          <p:val>
                                            <p:strVal val="#ppt_y"/>
                                          </p:val>
                                        </p:tav>
                                      </p:tavLst>
                                    </p:anim>
                                  </p:childTnLst>
                                </p:cTn>
                              </p:par>
                            </p:childTnLst>
                          </p:cTn>
                        </p:par>
                        <p:par>
                          <p:cTn id="66" fill="hold">
                            <p:stCondLst>
                              <p:cond delay="2500"/>
                            </p:stCondLst>
                            <p:childTnLst>
                              <p:par>
                                <p:cTn id="67" presetID="2" presetClass="entr" presetSubtype="8" fill="hold" nodeType="afterEffect">
                                  <p:stCondLst>
                                    <p:cond delay="0"/>
                                  </p:stCondLst>
                                  <p:childTnLst>
                                    <p:set>
                                      <p:cBhvr>
                                        <p:cTn id="68" dur="1" fill="hold">
                                          <p:stCondLst>
                                            <p:cond delay="0"/>
                                          </p:stCondLst>
                                        </p:cTn>
                                        <p:tgtEl>
                                          <p:spTgt spid="26627">
                                            <p:txEl>
                                              <p:pRg st="12" end="12"/>
                                            </p:txEl>
                                          </p:spTgt>
                                        </p:tgtEl>
                                        <p:attrNameLst>
                                          <p:attrName>style.visibility</p:attrName>
                                        </p:attrNameLst>
                                      </p:cBhvr>
                                      <p:to>
                                        <p:strVal val="visible"/>
                                      </p:to>
                                    </p:set>
                                    <p:anim calcmode="lin" valueType="num">
                                      <p:cBhvr additive="base">
                                        <p:cTn id="69" dur="500" fill="hold"/>
                                        <p:tgtEl>
                                          <p:spTgt spid="26627">
                                            <p:txEl>
                                              <p:pRg st="12" end="12"/>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662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3F7B0B-8361-944F-93E4-0FF70FD4622B}"/>
              </a:ext>
            </a:extLst>
          </p:cNvPr>
          <p:cNvPicPr>
            <a:picLocks noChangeAspect="1"/>
          </p:cNvPicPr>
          <p:nvPr/>
        </p:nvPicPr>
        <p:blipFill rotWithShape="1">
          <a:blip r:embed="rId2" cstate="print">
            <a:alphaModFix amt="70000"/>
            <a:extLst>
              <a:ext uri="{28A0092B-C50C-407E-A947-70E740481C1C}">
                <a14:useLocalDpi xmlns:a14="http://schemas.microsoft.com/office/drawing/2010/main"/>
              </a:ext>
            </a:extLst>
          </a:blip>
          <a:srcRect/>
          <a:stretch/>
        </p:blipFill>
        <p:spPr>
          <a:xfrm flipH="1">
            <a:off x="-1" y="5668732"/>
            <a:ext cx="12191999" cy="1189267"/>
          </a:xfrm>
          <a:prstGeom prst="rect">
            <a:avLst/>
          </a:prstGeom>
        </p:spPr>
      </p:pic>
      <p:pic>
        <p:nvPicPr>
          <p:cNvPr id="4" name="Picture 3">
            <a:extLst>
              <a:ext uri="{FF2B5EF4-FFF2-40B4-BE49-F238E27FC236}">
                <a16:creationId xmlns:a16="http://schemas.microsoft.com/office/drawing/2014/main" id="{43394A51-2900-4AFF-BB37-F00EFFB609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7324" y="1734516"/>
            <a:ext cx="9137350" cy="3919506"/>
          </a:xfrm>
          <a:prstGeom prst="rect">
            <a:avLst/>
          </a:prstGeom>
        </p:spPr>
      </p:pic>
      <p:sp>
        <p:nvSpPr>
          <p:cNvPr id="5" name="TextBox 4">
            <a:extLst>
              <a:ext uri="{FF2B5EF4-FFF2-40B4-BE49-F238E27FC236}">
                <a16:creationId xmlns:a16="http://schemas.microsoft.com/office/drawing/2014/main" id="{D030B1B0-2137-46AE-BF3D-7C84FB4C0387}"/>
              </a:ext>
            </a:extLst>
          </p:cNvPr>
          <p:cNvSpPr txBox="1"/>
          <p:nvPr/>
        </p:nvSpPr>
        <p:spPr>
          <a:xfrm>
            <a:off x="556521" y="5828722"/>
            <a:ext cx="4308953" cy="523220"/>
          </a:xfrm>
          <a:prstGeom prst="rect">
            <a:avLst/>
          </a:prstGeom>
          <a:noFill/>
        </p:spPr>
        <p:txBody>
          <a:bodyPr wrap="square" rtlCol="0">
            <a:spAutoFit/>
          </a:bodyPr>
          <a:lstStyle/>
          <a:p>
            <a:r>
              <a:rPr lang="en-GB" sz="2800" dirty="0">
                <a:solidFill>
                  <a:schemeClr val="accent2"/>
                </a:solidFill>
                <a:latin typeface="Helvetica Neue" panose="02000503000000020004" pitchFamily="2" charset="0"/>
              </a:rPr>
              <a:t>www.aneemo.com</a:t>
            </a:r>
          </a:p>
        </p:txBody>
      </p:sp>
      <p:sp>
        <p:nvSpPr>
          <p:cNvPr id="6" name="TextBox 5">
            <a:extLst>
              <a:ext uri="{FF2B5EF4-FFF2-40B4-BE49-F238E27FC236}">
                <a16:creationId xmlns:a16="http://schemas.microsoft.com/office/drawing/2014/main" id="{1C7F986E-FEA4-4567-8726-54EC7C931B2D}"/>
              </a:ext>
            </a:extLst>
          </p:cNvPr>
          <p:cNvSpPr txBox="1"/>
          <p:nvPr/>
        </p:nvSpPr>
        <p:spPr>
          <a:xfrm>
            <a:off x="556521" y="407999"/>
            <a:ext cx="9715495" cy="1865126"/>
          </a:xfrm>
          <a:prstGeom prst="rect">
            <a:avLst/>
          </a:prstGeom>
        </p:spPr>
        <p:txBody>
          <a:bodyPr/>
          <a:lstStyle>
            <a:lvl1pPr defTabSz="812678">
              <a:lnSpc>
                <a:spcPct val="90000"/>
              </a:lnSpc>
              <a:spcBef>
                <a:spcPct val="0"/>
              </a:spcBef>
              <a:buNone/>
              <a:defRPr sz="4000" b="0" i="0">
                <a:latin typeface="Ubuntu Medium" panose="020B0504030602030204" pitchFamily="34" charset="0"/>
                <a:ea typeface="+mj-ea"/>
                <a:cs typeface="Helvetica Neue" panose="02000503000000020004" pitchFamily="2" charset="0"/>
              </a:defRPr>
            </a:lvl1pPr>
          </a:lstStyle>
          <a:p>
            <a:r>
              <a:rPr lang="en-GB" b="1" dirty="0">
                <a:latin typeface="Trebuchet MS" panose="020B0703020202090204" pitchFamily="34" charset="0"/>
              </a:rPr>
              <a:t>Introducing aneemo</a:t>
            </a:r>
          </a:p>
          <a:p>
            <a:r>
              <a:rPr lang="en-GB" sz="3200" b="1" dirty="0">
                <a:solidFill>
                  <a:schemeClr val="accent1">
                    <a:lumMod val="75000"/>
                  </a:schemeClr>
                </a:solidFill>
                <a:latin typeface="Trebuchet MS" panose="020B0703020202090204" pitchFamily="34" charset="0"/>
              </a:rPr>
              <a:t>Health and social care training made simple</a:t>
            </a:r>
          </a:p>
        </p:txBody>
      </p:sp>
      <p:sp>
        <p:nvSpPr>
          <p:cNvPr id="2" name="Rectangle 1">
            <a:extLst>
              <a:ext uri="{FF2B5EF4-FFF2-40B4-BE49-F238E27FC236}">
                <a16:creationId xmlns:a16="http://schemas.microsoft.com/office/drawing/2014/main" id="{36F42BE8-508E-4F79-9E6C-7668CB030586}"/>
              </a:ext>
            </a:extLst>
          </p:cNvPr>
          <p:cNvSpPr/>
          <p:nvPr/>
        </p:nvSpPr>
        <p:spPr>
          <a:xfrm>
            <a:off x="4315344" y="5864982"/>
            <a:ext cx="6962115" cy="707886"/>
          </a:xfrm>
          <a:prstGeom prst="rect">
            <a:avLst/>
          </a:prstGeom>
        </p:spPr>
        <p:txBody>
          <a:bodyPr wrap="square">
            <a:spAutoFit/>
          </a:bodyPr>
          <a:lstStyle/>
          <a:p>
            <a:pPr>
              <a:lnSpc>
                <a:spcPct val="100000"/>
              </a:lnSpc>
            </a:pPr>
            <a:r>
              <a:rPr lang="en-US" sz="2000" dirty="0">
                <a:latin typeface="Helvetica Neue" panose="02000503000000020004" pitchFamily="2" charset="0"/>
                <a:ea typeface="Geneva" panose="020B0503030404040204" pitchFamily="34" charset="0"/>
              </a:rPr>
              <a:t>The </a:t>
            </a:r>
            <a:r>
              <a:rPr lang="en-US" sz="2000" u="sng" dirty="0">
                <a:latin typeface="Helvetica Neue" panose="02000503000000020004" pitchFamily="2" charset="0"/>
                <a:ea typeface="Geneva" panose="020B0503030404040204" pitchFamily="34" charset="0"/>
              </a:rPr>
              <a:t>only</a:t>
            </a:r>
            <a:r>
              <a:rPr lang="en-US" sz="2000" dirty="0">
                <a:latin typeface="Helvetica Neue" panose="02000503000000020004" pitchFamily="2" charset="0"/>
                <a:ea typeface="Geneva" panose="020B0503030404040204" pitchFamily="34" charset="0"/>
              </a:rPr>
              <a:t> online training platform dedicated to </a:t>
            </a:r>
            <a:r>
              <a:rPr lang="en-US" sz="2000" dirty="0" err="1">
                <a:latin typeface="Helvetica Neue" panose="02000503000000020004" pitchFamily="2" charset="0"/>
                <a:ea typeface="Geneva" panose="020B0503030404040204" pitchFamily="34" charset="0"/>
              </a:rPr>
              <a:t>specialise</a:t>
            </a:r>
            <a:r>
              <a:rPr lang="en-US" sz="2000" dirty="0">
                <a:latin typeface="Helvetica Neue" panose="02000503000000020004" pitchFamily="2" charset="0"/>
                <a:ea typeface="Geneva" panose="020B0503030404040204" pitchFamily="34" charset="0"/>
              </a:rPr>
              <a:t> staff training for the homelessness sector.</a:t>
            </a:r>
          </a:p>
        </p:txBody>
      </p:sp>
    </p:spTree>
    <p:extLst>
      <p:ext uri="{BB962C8B-B14F-4D97-AF65-F5344CB8AC3E}">
        <p14:creationId xmlns:p14="http://schemas.microsoft.com/office/powerpoint/2010/main" val="264995836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field of grass&#10;&#10;Description automatically generated with medium confidence">
            <a:extLst>
              <a:ext uri="{FF2B5EF4-FFF2-40B4-BE49-F238E27FC236}">
                <a16:creationId xmlns:a16="http://schemas.microsoft.com/office/drawing/2014/main" id="{83FE76C9-555B-0160-9C63-BD8767462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70" y="-509296"/>
            <a:ext cx="13028170" cy="8686344"/>
          </a:xfrm>
          <a:prstGeom prst="rect">
            <a:avLst/>
          </a:prstGeom>
        </p:spPr>
      </p:pic>
      <p:sp>
        <p:nvSpPr>
          <p:cNvPr id="3" name="Content Placeholder 2">
            <a:extLst>
              <a:ext uri="{FF2B5EF4-FFF2-40B4-BE49-F238E27FC236}">
                <a16:creationId xmlns:a16="http://schemas.microsoft.com/office/drawing/2014/main" id="{D12511D6-3F26-42B5-AB81-3C76AC40922C}"/>
              </a:ext>
            </a:extLst>
          </p:cNvPr>
          <p:cNvSpPr>
            <a:spLocks noGrp="1"/>
          </p:cNvSpPr>
          <p:nvPr>
            <p:ph idx="1"/>
          </p:nvPr>
        </p:nvSpPr>
        <p:spPr>
          <a:xfrm>
            <a:off x="1481959" y="732549"/>
            <a:ext cx="9616965" cy="3345465"/>
          </a:xfrm>
        </p:spPr>
        <p:txBody>
          <a:bodyPr/>
          <a:lstStyle/>
          <a:p>
            <a:pPr marL="0" indent="0">
              <a:buNone/>
            </a:pPr>
            <a:r>
              <a:rPr lang="en-GB" i="1"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“In dealing with those who are undergoing great suffering, if you feel ‘burnout’ setting in, if you feel demoralized and exhausted, it is best, for the sake of everyone, to withdraw and restore yourself. The point is to have a long-term perspective.”  </a:t>
            </a:r>
          </a:p>
          <a:p>
            <a:pPr marL="0" indent="0">
              <a:buNone/>
            </a:pPr>
            <a:endParaRPr lang="en-GB" dirty="0"/>
          </a:p>
          <a:p>
            <a:pPr marL="0" indent="0" algn="r">
              <a:buNone/>
            </a:pPr>
            <a:r>
              <a:rPr lang="en-GB" dirty="0">
                <a:solidFill>
                  <a:schemeClr val="bg1"/>
                </a:solidFill>
              </a:rPr>
              <a:t>The Dalai Lama </a:t>
            </a:r>
          </a:p>
        </p:txBody>
      </p:sp>
    </p:spTree>
    <p:extLst>
      <p:ext uri="{BB962C8B-B14F-4D97-AF65-F5344CB8AC3E}">
        <p14:creationId xmlns:p14="http://schemas.microsoft.com/office/powerpoint/2010/main" val="211759935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5365" y="1794676"/>
            <a:ext cx="10941269" cy="1124603"/>
          </a:xfrm>
          <a:prstGeom prst="rect">
            <a:avLst/>
          </a:prstGeom>
          <a:noFill/>
          <a:effectLst>
            <a:glow rad="101600">
              <a:schemeClr val="accent1">
                <a:satMod val="175000"/>
                <a:alpha val="40000"/>
              </a:schemeClr>
            </a:glow>
          </a:effectLst>
        </p:spPr>
        <p:txBody>
          <a:bodyPr wrap="square" lIns="91440" tIns="45720" rIns="91440" bIns="45720">
            <a:spAutoFit/>
          </a:bodyPr>
          <a:lstStyle/>
          <a:p>
            <a:pPr marL="0" indent="0" algn="ctr">
              <a:lnSpc>
                <a:spcPct val="110000"/>
              </a:lnSpc>
              <a:buNone/>
            </a:pPr>
            <a:r>
              <a:rPr lang="en-US" sz="6600" dirty="0">
                <a:ln w="0"/>
                <a:solidFill>
                  <a:schemeClr val="tx1"/>
                </a:solidFill>
                <a:effectLst>
                  <a:outerShdw blurRad="38100" dist="19050" dir="2700000" algn="tl" rotWithShape="0">
                    <a:schemeClr val="dk1">
                      <a:alpha val="40000"/>
                    </a:schemeClr>
                  </a:outerShdw>
                </a:effectLst>
                <a:latin typeface="Trebuchet MS" panose="020B0703020202090204" pitchFamily="34" charset="0"/>
              </a:rPr>
              <a:t>Who cares for the carers?</a:t>
            </a:r>
          </a:p>
        </p:txBody>
      </p:sp>
      <p:pic>
        <p:nvPicPr>
          <p:cNvPr id="6" name="Picture 5" descr="A group of people posing for a picture&#10;&#10;Description automatically generated with medium confidence">
            <a:extLst>
              <a:ext uri="{FF2B5EF4-FFF2-40B4-BE49-F238E27FC236}">
                <a16:creationId xmlns:a16="http://schemas.microsoft.com/office/drawing/2014/main" id="{071860FF-FF7E-DF39-3C92-57A92450F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10195"/>
            <a:ext cx="12192000" cy="2151964"/>
          </a:xfrm>
          <a:prstGeom prst="rect">
            <a:avLst/>
          </a:prstGeom>
        </p:spPr>
      </p:pic>
    </p:spTree>
    <p:extLst>
      <p:ext uri="{BB962C8B-B14F-4D97-AF65-F5344CB8AC3E}">
        <p14:creationId xmlns:p14="http://schemas.microsoft.com/office/powerpoint/2010/main" val="929120169"/>
      </p:ext>
    </p:extLst>
  </p:cSld>
  <p:clrMapOvr>
    <a:masterClrMapping/>
  </p:clrMapOvr>
  <mc:AlternateContent xmlns:mc="http://schemas.openxmlformats.org/markup-compatibility/2006" xmlns:p14="http://schemas.microsoft.com/office/powerpoint/2010/main">
    <mc:Choice Requires="p14">
      <p:transition spd="slow" p14:dur="2000">
        <p:cover dir="d"/>
      </p:transition>
    </mc:Choice>
    <mc:Fallback xmlns="">
      <p:transition spd="slow">
        <p:cover dir="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059ED2-966A-4E29-BB35-FE55DE445730}"/>
              </a:ext>
            </a:extLst>
          </p:cNvPr>
          <p:cNvSpPr/>
          <p:nvPr/>
        </p:nvSpPr>
        <p:spPr>
          <a:xfrm>
            <a:off x="1015935" y="2186625"/>
            <a:ext cx="10553974" cy="4392164"/>
          </a:xfrm>
          <a:prstGeom prst="rect">
            <a:avLst/>
          </a:prstGeom>
        </p:spPr>
        <p:txBody>
          <a:bodyPr wrap="square">
            <a:spAutoFit/>
          </a:bodyPr>
          <a:lstStyle/>
          <a:p>
            <a:pPr fontAlgn="auto">
              <a:lnSpc>
                <a:spcPct val="150000"/>
              </a:lnSpc>
              <a:spcBef>
                <a:spcPts val="1200"/>
              </a:spcBef>
              <a:spcAft>
                <a:spcPts val="0"/>
              </a:spcAft>
              <a:defRPr/>
            </a:pPr>
            <a:r>
              <a:rPr lang="en-GB" altLang="en-US" sz="3000" dirty="0">
                <a:solidFill>
                  <a:srgbClr val="752F77"/>
                </a:solidFill>
                <a:latin typeface="Segoe UI Historic" panose="020B0502040204020203" pitchFamily="34" charset="0"/>
              </a:rPr>
              <a:t>Dr Emma Williamson</a:t>
            </a:r>
          </a:p>
          <a:p>
            <a:pPr fontAlgn="auto">
              <a:spcBef>
                <a:spcPts val="0"/>
              </a:spcBef>
              <a:spcAft>
                <a:spcPts val="0"/>
              </a:spcAft>
              <a:defRPr/>
            </a:pPr>
            <a:r>
              <a:rPr lang="en-GB" altLang="en-US" sz="3000" dirty="0">
                <a:latin typeface="Segoe UI Historic" panose="020B0502040204020203" pitchFamily="34" charset="0"/>
              </a:rPr>
              <a:t>Consultant Clinical Psychologist, Clinical Lead &amp; Head of Service Psychology in Hostels Project, </a:t>
            </a:r>
            <a:r>
              <a:rPr lang="en-GB" altLang="en-US" sz="3000" dirty="0" err="1">
                <a:latin typeface="Segoe UI Historic" panose="020B0502040204020203" pitchFamily="34" charset="0"/>
              </a:rPr>
              <a:t>SLaM</a:t>
            </a:r>
            <a:r>
              <a:rPr lang="en-GB" altLang="en-US" sz="3000" dirty="0">
                <a:latin typeface="Segoe UI Historic" panose="020B0502040204020203" pitchFamily="34" charset="0"/>
              </a:rPr>
              <a:t>. </a:t>
            </a:r>
          </a:p>
          <a:p>
            <a:pPr fontAlgn="auto">
              <a:spcBef>
                <a:spcPts val="0"/>
              </a:spcBef>
              <a:spcAft>
                <a:spcPts val="0"/>
              </a:spcAft>
              <a:defRPr/>
            </a:pPr>
            <a:r>
              <a:rPr lang="en-GB" altLang="en-US" sz="3000" dirty="0">
                <a:latin typeface="Segoe UI Historic" panose="020B0502040204020203" pitchFamily="34" charset="0"/>
              </a:rPr>
              <a:t>CEO </a:t>
            </a:r>
            <a:r>
              <a:rPr lang="en-GB" altLang="en-US" sz="3000" dirty="0" err="1">
                <a:latin typeface="Segoe UI Historic" panose="020B0502040204020203" pitchFamily="34" charset="0"/>
              </a:rPr>
              <a:t>Aneemo</a:t>
            </a:r>
            <a:r>
              <a:rPr lang="en-GB" altLang="en-US" sz="3000" dirty="0">
                <a:latin typeface="Segoe UI Historic" panose="020B0502040204020203" pitchFamily="34" charset="0"/>
              </a:rPr>
              <a:t> </a:t>
            </a:r>
          </a:p>
          <a:p>
            <a:pPr fontAlgn="auto">
              <a:lnSpc>
                <a:spcPct val="150000"/>
              </a:lnSpc>
              <a:spcBef>
                <a:spcPts val="0"/>
              </a:spcBef>
              <a:spcAft>
                <a:spcPts val="0"/>
              </a:spcAft>
              <a:defRPr/>
            </a:pPr>
            <a:endParaRPr lang="en-GB" altLang="en-US" sz="1000" dirty="0">
              <a:latin typeface="Segoe UI Historic" panose="020B0502040204020203" pitchFamily="34" charset="0"/>
              <a:cs typeface="Segoe UI Historic" panose="020B0502040204020203" pitchFamily="34" charset="0"/>
            </a:endParaRPr>
          </a:p>
          <a:p>
            <a:pPr fontAlgn="auto">
              <a:lnSpc>
                <a:spcPct val="150000"/>
              </a:lnSpc>
              <a:spcBef>
                <a:spcPts val="0"/>
              </a:spcBef>
              <a:spcAft>
                <a:spcPts val="0"/>
              </a:spcAft>
              <a:defRPr/>
            </a:pPr>
            <a:r>
              <a:rPr lang="en-GB" altLang="en-US" sz="3000" dirty="0">
                <a:latin typeface="Segoe UI Historic" panose="020B0502040204020203" pitchFamily="34" charset="0"/>
                <a:cs typeface="Segoe UI Historic" panose="020B0502040204020203" pitchFamily="34" charset="0"/>
              </a:rPr>
              <a:t>       @Dr_EWilliamson    </a:t>
            </a:r>
          </a:p>
          <a:p>
            <a:pPr fontAlgn="auto">
              <a:lnSpc>
                <a:spcPct val="150000"/>
              </a:lnSpc>
              <a:spcBef>
                <a:spcPts val="0"/>
              </a:spcBef>
              <a:spcAft>
                <a:spcPts val="0"/>
              </a:spcAft>
              <a:defRPr/>
            </a:pPr>
            <a:r>
              <a:rPr lang="en-GB" altLang="en-US" sz="3000" u="sng" dirty="0">
                <a:solidFill>
                  <a:schemeClr val="bg1"/>
                </a:solidFill>
                <a:latin typeface="Segoe UI Historic" panose="020B0502040204020203" pitchFamily="34" charset="0"/>
                <a:cs typeface="Segoe UI Historic" panose="020B0502040204020203" pitchFamily="34" charset="0"/>
                <a:hlinkClick r:id="rId3">
                  <a:extLst>
                    <a:ext uri="{A12FA001-AC4F-418D-AE19-62706E023703}">
                      <ahyp:hlinkClr xmlns:ahyp="http://schemas.microsoft.com/office/drawing/2018/hyperlinkcolor" val="tx"/>
                    </a:ext>
                  </a:extLst>
                </a:hlinkClick>
              </a:rPr>
              <a:t>        </a:t>
            </a:r>
            <a:r>
              <a:rPr lang="en-GB" altLang="en-US" sz="3000" dirty="0">
                <a:latin typeface="Segoe UI Historic" panose="020B0502040204020203" pitchFamily="34" charset="0"/>
                <a:cs typeface="Segoe UI Historic" panose="020B0502040204020203" pitchFamily="34" charset="0"/>
                <a:hlinkClick r:id="rId3">
                  <a:extLst>
                    <a:ext uri="{A12FA001-AC4F-418D-AE19-62706E023703}">
                      <ahyp:hlinkClr xmlns:ahyp="http://schemas.microsoft.com/office/drawing/2018/hyperlinkcolor" val="tx"/>
                    </a:ext>
                  </a:extLst>
                </a:hlinkClick>
              </a:rPr>
              <a:t>Emma.williamson@slam.nhs.uk</a:t>
            </a:r>
            <a:r>
              <a:rPr lang="en-GB" altLang="en-US" sz="3000" dirty="0">
                <a:latin typeface="Segoe UI Historic" panose="020B0502040204020203" pitchFamily="34" charset="0"/>
              </a:rPr>
              <a:t>   </a:t>
            </a:r>
          </a:p>
          <a:p>
            <a:pPr fontAlgn="auto">
              <a:lnSpc>
                <a:spcPct val="150000"/>
              </a:lnSpc>
              <a:spcBef>
                <a:spcPts val="0"/>
              </a:spcBef>
              <a:spcAft>
                <a:spcPts val="0"/>
              </a:spcAft>
              <a:defRPr/>
            </a:pPr>
            <a:r>
              <a:rPr lang="en-GB" altLang="en-US" sz="3000" dirty="0">
                <a:latin typeface="Segoe UI Historic" panose="020B0502040204020203" pitchFamily="34" charset="0"/>
              </a:rPr>
              <a:t>        </a:t>
            </a:r>
            <a:r>
              <a:rPr lang="en-GB" altLang="en-US" sz="3000" u="sng" dirty="0">
                <a:latin typeface="Segoe UI Historic" panose="020B0502040204020203" pitchFamily="34" charset="0"/>
              </a:rPr>
              <a:t>emma@aneemo.com                                                   </a:t>
            </a:r>
          </a:p>
        </p:txBody>
      </p:sp>
      <p:grpSp>
        <p:nvGrpSpPr>
          <p:cNvPr id="4" name="Group 3">
            <a:extLst>
              <a:ext uri="{FF2B5EF4-FFF2-40B4-BE49-F238E27FC236}">
                <a16:creationId xmlns:a16="http://schemas.microsoft.com/office/drawing/2014/main" id="{F33A490C-7A27-40CB-B30E-29A8FCE92084}"/>
              </a:ext>
            </a:extLst>
          </p:cNvPr>
          <p:cNvGrpSpPr/>
          <p:nvPr/>
        </p:nvGrpSpPr>
        <p:grpSpPr>
          <a:xfrm>
            <a:off x="1015935" y="4534581"/>
            <a:ext cx="799514" cy="2102474"/>
            <a:chOff x="1015935" y="3759331"/>
            <a:chExt cx="799514" cy="2102474"/>
          </a:xfrm>
        </p:grpSpPr>
        <p:pic>
          <p:nvPicPr>
            <p:cNvPr id="1026" name="Picture 2" descr="Image result for twitter">
              <a:extLst>
                <a:ext uri="{FF2B5EF4-FFF2-40B4-BE49-F238E27FC236}">
                  <a16:creationId xmlns:a16="http://schemas.microsoft.com/office/drawing/2014/main" id="{888A3F9F-8CEF-427C-8BC4-7B729CE8A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35" y="3759331"/>
              <a:ext cx="799514" cy="799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il">
              <a:extLst>
                <a:ext uri="{FF2B5EF4-FFF2-40B4-BE49-F238E27FC236}">
                  <a16:creationId xmlns:a16="http://schemas.microsoft.com/office/drawing/2014/main" id="{5A22E9EA-79BD-48A1-A75E-7834AE763C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31" t="6261" r="26998" b="6756"/>
            <a:stretch/>
          </p:blipFill>
          <p:spPr bwMode="auto">
            <a:xfrm>
              <a:off x="1078642" y="4558845"/>
              <a:ext cx="674099" cy="631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mail">
              <a:extLst>
                <a:ext uri="{FF2B5EF4-FFF2-40B4-BE49-F238E27FC236}">
                  <a16:creationId xmlns:a16="http://schemas.microsoft.com/office/drawing/2014/main" id="{6B45C9CC-22BE-4183-8DAB-44BB6FC5FA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31" t="6261" r="26998" b="6756"/>
            <a:stretch/>
          </p:blipFill>
          <p:spPr bwMode="auto">
            <a:xfrm>
              <a:off x="1078641" y="5230793"/>
              <a:ext cx="674099" cy="63101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7">
            <a:extLst>
              <a:ext uri="{FF2B5EF4-FFF2-40B4-BE49-F238E27FC236}">
                <a16:creationId xmlns:a16="http://schemas.microsoft.com/office/drawing/2014/main" id="{D99FE607-F5C2-402C-A4F0-C4A5A33B058E}"/>
              </a:ext>
            </a:extLst>
          </p:cNvPr>
          <p:cNvSpPr txBox="1">
            <a:spLocks noChangeArrowheads="1"/>
          </p:cNvSpPr>
          <p:nvPr/>
        </p:nvSpPr>
        <p:spPr bwMode="auto">
          <a:xfrm>
            <a:off x="1015935" y="560590"/>
            <a:ext cx="3724231" cy="1384995"/>
          </a:xfrm>
          <a:prstGeom prst="rect">
            <a:avLst/>
          </a:prstGeom>
          <a:solidFill>
            <a:srgbClr val="752F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000" dirty="0">
              <a:solidFill>
                <a:schemeClr val="bg1"/>
              </a:solidFill>
              <a:latin typeface="Segoe UI Historic" panose="020B0502040204020203" pitchFamily="34" charset="0"/>
            </a:endParaRPr>
          </a:p>
          <a:p>
            <a:pPr algn="ctr">
              <a:spcBef>
                <a:spcPts val="1200"/>
              </a:spcBef>
              <a:buNone/>
            </a:pPr>
            <a:r>
              <a:rPr lang="en-GB" altLang="en-US" sz="4000" dirty="0">
                <a:solidFill>
                  <a:schemeClr val="bg1"/>
                </a:solidFill>
                <a:latin typeface="Segoe UI Historic" panose="020B0502040204020203" pitchFamily="34" charset="0"/>
              </a:rPr>
              <a:t>Thank You</a:t>
            </a:r>
          </a:p>
          <a:p>
            <a:pPr algn="ctr">
              <a:spcBef>
                <a:spcPct val="0"/>
              </a:spcBef>
              <a:buNone/>
            </a:pPr>
            <a:endParaRPr lang="en-GB" altLang="en-US" sz="1000" dirty="0">
              <a:solidFill>
                <a:schemeClr val="bg1"/>
              </a:solidFill>
              <a:latin typeface="Segoe UI Historic" panose="020B0502040204020203" pitchFamily="34" charset="0"/>
            </a:endParaRPr>
          </a:p>
          <a:p>
            <a:pPr algn="r" eaLnBrk="1" hangingPunct="1">
              <a:spcBef>
                <a:spcPct val="0"/>
              </a:spcBef>
              <a:buFontTx/>
              <a:buNone/>
            </a:pPr>
            <a:r>
              <a:rPr lang="en-GB" altLang="en-US" sz="1400" dirty="0">
                <a:solidFill>
                  <a:schemeClr val="bg1"/>
                </a:solidFill>
                <a:latin typeface="Segoe UI Historic" panose="020B0502040204020203" pitchFamily="34" charset="0"/>
              </a:rPr>
              <a:t> </a:t>
            </a:r>
          </a:p>
        </p:txBody>
      </p:sp>
    </p:spTree>
    <p:extLst>
      <p:ext uri="{BB962C8B-B14F-4D97-AF65-F5344CB8AC3E}">
        <p14:creationId xmlns:p14="http://schemas.microsoft.com/office/powerpoint/2010/main" val="3775135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609D88-A5D8-224A-A0F6-C95992ADA8EB}"/>
              </a:ext>
            </a:extLst>
          </p:cNvPr>
          <p:cNvSpPr/>
          <p:nvPr/>
        </p:nvSpPr>
        <p:spPr>
          <a:xfrm>
            <a:off x="0" y="0"/>
            <a:ext cx="953978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680" rtl="0" eaLnBrk="1" fontAlgn="auto" latinLnBrk="0" hangingPunct="1">
              <a:lnSpc>
                <a:spcPct val="110000"/>
              </a:lnSpc>
              <a:spcBef>
                <a:spcPts val="0"/>
              </a:spcBef>
              <a:spcAft>
                <a:spcPts val="0"/>
              </a:spcAft>
              <a:buClrTx/>
              <a:buSzTx/>
              <a:buFontTx/>
              <a:buNone/>
              <a:tabLst/>
              <a:defRPr/>
            </a:pPr>
            <a:endParaRPr kumimoji="0" lang="en-US" sz="1633" b="0" i="0" u="none" strike="noStrike" kern="1200" cap="none" spc="0" normalizeH="0" baseline="0" noProof="0">
              <a:ln>
                <a:noFill/>
              </a:ln>
              <a:solidFill>
                <a:srgbClr val="FFFFFF"/>
              </a:solidFill>
              <a:effectLst/>
              <a:uLnTx/>
              <a:uFillTx/>
              <a:latin typeface="Helvetica Light"/>
              <a:ea typeface="+mn-ea"/>
              <a:cs typeface="+mn-cs"/>
            </a:endParaRPr>
          </a:p>
        </p:txBody>
      </p:sp>
      <p:pic>
        <p:nvPicPr>
          <p:cNvPr id="136194" name="Picture 2" descr="How to Build Psychological Safety at Work - ThoughtfulLeader.com">
            <a:extLst>
              <a:ext uri="{FF2B5EF4-FFF2-40B4-BE49-F238E27FC236}">
                <a16:creationId xmlns:a16="http://schemas.microsoft.com/office/drawing/2014/main" id="{AE3503B3-FD45-4A7A-BDD5-8AEB12032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19"/>
          <a:stretch/>
        </p:blipFill>
        <p:spPr bwMode="auto">
          <a:xfrm>
            <a:off x="1117914" y="1240221"/>
            <a:ext cx="9956172" cy="5617779"/>
          </a:xfrm>
          <a:prstGeom prst="rect">
            <a:avLst/>
          </a:prstGeom>
          <a:solidFill>
            <a:srgbClr val="FFFFFF"/>
          </a:solidFill>
        </p:spPr>
      </p:pic>
      <p:sp>
        <p:nvSpPr>
          <p:cNvPr id="3" name="Rectangle 2">
            <a:extLst>
              <a:ext uri="{FF2B5EF4-FFF2-40B4-BE49-F238E27FC236}">
                <a16:creationId xmlns:a16="http://schemas.microsoft.com/office/drawing/2014/main" id="{17340893-0C59-4A4C-8500-05A9C994B19B}"/>
              </a:ext>
            </a:extLst>
          </p:cNvPr>
          <p:cNvSpPr txBox="1">
            <a:spLocks noChangeArrowheads="1"/>
          </p:cNvSpPr>
          <p:nvPr/>
        </p:nvSpPr>
        <p:spPr>
          <a:xfrm>
            <a:off x="588580" y="776398"/>
            <a:ext cx="8104134" cy="1079500"/>
          </a:xfrm>
        </p:spPr>
        <p:txBody>
          <a:bodyPr/>
          <a:lstStyle>
            <a:lvl1pPr marL="203169" indent="-203169" algn="l" defTabSz="812678" rtl="0" eaLnBrk="1" latinLnBrk="0" hangingPunct="1">
              <a:lnSpc>
                <a:spcPct val="90000"/>
              </a:lnSpc>
              <a:spcBef>
                <a:spcPts val="889"/>
              </a:spcBef>
              <a:buFont typeface="Arial" panose="020B0604020202020204" pitchFamily="34" charset="0"/>
              <a:buChar char="•"/>
              <a:defRPr sz="2489" kern="1200">
                <a:solidFill>
                  <a:schemeClr val="tx1"/>
                </a:solidFill>
                <a:latin typeface="Helvetica Light" panose="020B0500000000000000" pitchFamily="34" charset="0"/>
                <a:ea typeface="+mn-ea"/>
                <a:cs typeface="Helvetica" panose="020B0604020202020204" pitchFamily="34" charset="0"/>
              </a:defRPr>
            </a:lvl1pPr>
            <a:lvl2pPr marL="609509" indent="-203169" algn="l" defTabSz="812678" rtl="0" eaLnBrk="1" latinLnBrk="0" hangingPunct="1">
              <a:lnSpc>
                <a:spcPct val="90000"/>
              </a:lnSpc>
              <a:spcBef>
                <a:spcPts val="444"/>
              </a:spcBef>
              <a:buFont typeface="Arial" panose="020B0604020202020204" pitchFamily="34" charset="0"/>
              <a:buChar char="•"/>
              <a:defRPr sz="2134" kern="1200">
                <a:solidFill>
                  <a:schemeClr val="tx1"/>
                </a:solidFill>
                <a:latin typeface="Helvetica Light" panose="020B0500000000000000" pitchFamily="34" charset="0"/>
                <a:ea typeface="+mn-ea"/>
                <a:cs typeface="Helvetica" panose="020B0604020202020204" pitchFamily="34" charset="0"/>
              </a:defRPr>
            </a:lvl2pPr>
            <a:lvl3pPr marL="1015847" indent="-203169" algn="l" defTabSz="812678" rtl="0" eaLnBrk="1" latinLnBrk="0" hangingPunct="1">
              <a:lnSpc>
                <a:spcPct val="90000"/>
              </a:lnSpc>
              <a:spcBef>
                <a:spcPts val="444"/>
              </a:spcBef>
              <a:buFont typeface="Arial" panose="020B0604020202020204" pitchFamily="34" charset="0"/>
              <a:buChar char="•"/>
              <a:defRPr sz="1778" kern="1200">
                <a:solidFill>
                  <a:schemeClr val="tx1"/>
                </a:solidFill>
                <a:latin typeface="Helvetica Light" panose="020B0500000000000000" pitchFamily="34" charset="0"/>
                <a:ea typeface="+mn-ea"/>
                <a:cs typeface="Helvetica" panose="020B0604020202020204" pitchFamily="34" charset="0"/>
              </a:defRPr>
            </a:lvl3pPr>
            <a:lvl4pPr marL="1422186"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Helvetica Light" panose="020B0500000000000000" pitchFamily="34" charset="0"/>
                <a:ea typeface="+mn-ea"/>
                <a:cs typeface="Helvetica" panose="020B0604020202020204" pitchFamily="34" charset="0"/>
              </a:defRPr>
            </a:lvl4pPr>
            <a:lvl5pPr marL="1828526"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Helvetica Light" panose="020B0500000000000000" pitchFamily="34" charset="0"/>
                <a:ea typeface="+mn-ea"/>
                <a:cs typeface="Helvetica" panose="020B0604020202020204" pitchFamily="34" charset="0"/>
              </a:defRPr>
            </a:lvl5pPr>
            <a:lvl6pPr marL="2234864"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204"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7542"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3881" indent="-203169" algn="l" defTabSz="812678"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812678" rtl="0" eaLnBrk="1" fontAlgn="auto" latinLnBrk="0" hangingPunct="1">
              <a:lnSpc>
                <a:spcPct val="90000"/>
              </a:lnSpc>
              <a:spcBef>
                <a:spcPts val="889"/>
              </a:spcBef>
              <a:spcAft>
                <a:spcPts val="0"/>
              </a:spcAft>
              <a:buClrTx/>
              <a:buSzTx/>
              <a:buFont typeface="Arial" panose="020B0604020202020204" pitchFamily="34" charset="0"/>
              <a:buNone/>
              <a:tabLst/>
              <a:defRPr/>
            </a:pPr>
            <a:r>
              <a:rPr kumimoji="0" lang="en-GB" altLang="en-US" sz="4000" b="0" i="0" u="none" strike="noStrike" kern="1200" cap="none" spc="0" normalizeH="0" baseline="0" noProof="0">
                <a:ln>
                  <a:noFill/>
                </a:ln>
                <a:solidFill>
                  <a:srgbClr val="32BBA6"/>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rPr>
              <a:t>Psychological Safety – Warning!</a:t>
            </a:r>
          </a:p>
        </p:txBody>
      </p:sp>
    </p:spTree>
    <p:extLst>
      <p:ext uri="{BB962C8B-B14F-4D97-AF65-F5344CB8AC3E}">
        <p14:creationId xmlns:p14="http://schemas.microsoft.com/office/powerpoint/2010/main" val="1033160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holding, ground, sitting&#10;&#10;Description automatically generated">
            <a:extLst>
              <a:ext uri="{FF2B5EF4-FFF2-40B4-BE49-F238E27FC236}">
                <a16:creationId xmlns:a16="http://schemas.microsoft.com/office/drawing/2014/main" id="{75FF82C3-8A1A-4F50-A016-A60AC6B47D3F}"/>
              </a:ext>
            </a:extLst>
          </p:cNvPr>
          <p:cNvPicPr>
            <a:picLocks noChangeAspect="1"/>
          </p:cNvPicPr>
          <p:nvPr/>
        </p:nvPicPr>
        <p:blipFill rotWithShape="1">
          <a:blip r:embed="rId3" cstate="screen">
            <a:alphaModFix/>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1"/>
            <a:ext cx="12344400" cy="6858001"/>
          </a:xfrm>
          <a:prstGeom prst="rect">
            <a:avLst/>
          </a:prstGeom>
        </p:spPr>
      </p:pic>
      <p:sp>
        <p:nvSpPr>
          <p:cNvPr id="2" name="Title 1">
            <a:extLst>
              <a:ext uri="{FF2B5EF4-FFF2-40B4-BE49-F238E27FC236}">
                <a16:creationId xmlns:a16="http://schemas.microsoft.com/office/drawing/2014/main" id="{CD5A75F2-48BA-4F18-8C2F-28FFB153F876}"/>
              </a:ext>
            </a:extLst>
          </p:cNvPr>
          <p:cNvSpPr>
            <a:spLocks noGrp="1"/>
          </p:cNvSpPr>
          <p:nvPr>
            <p:ph type="title"/>
          </p:nvPr>
        </p:nvSpPr>
        <p:spPr>
          <a:xfrm>
            <a:off x="7662042" y="2151992"/>
            <a:ext cx="3941379" cy="3364888"/>
          </a:xfrm>
          <a:solidFill>
            <a:srgbClr val="752E72">
              <a:alpha val="83000"/>
            </a:srgbClr>
          </a:solidFill>
        </p:spPr>
        <p:txBody>
          <a:bodyPr lIns="432000" tIns="288000" rIns="288000" bIns="0">
            <a:noAutofit/>
          </a:bodyPr>
          <a:lstStyle/>
          <a:p>
            <a:pPr>
              <a:spcBef>
                <a:spcPts val="1200"/>
              </a:spcBef>
              <a:spcAft>
                <a:spcPts val="600"/>
              </a:spcAft>
            </a:pPr>
            <a:r>
              <a:rPr lang="en-GB" sz="2500" b="1" dirty="0">
                <a:solidFill>
                  <a:schemeClr val="bg1"/>
                </a:solidFill>
                <a:latin typeface="+mj-lt"/>
                <a:ea typeface="Helvetica Neue" panose="02000503000000020004" pitchFamily="2" charset="0"/>
              </a:rPr>
              <a:t>‘Compound trauma’ </a:t>
            </a:r>
            <a:br>
              <a:rPr lang="en-GB" sz="2500" b="1" dirty="0">
                <a:solidFill>
                  <a:schemeClr val="bg1"/>
                </a:solidFill>
                <a:latin typeface="+mj-lt"/>
                <a:ea typeface="Helvetica Neue" panose="02000503000000020004" pitchFamily="2" charset="0"/>
              </a:rPr>
            </a:br>
            <a:br>
              <a:rPr lang="en-GB" sz="2500" b="1" dirty="0">
                <a:solidFill>
                  <a:schemeClr val="bg1"/>
                </a:solidFill>
                <a:latin typeface="+mj-lt"/>
                <a:ea typeface="Helvetica Neue" panose="02000503000000020004" pitchFamily="2" charset="0"/>
              </a:rPr>
            </a:br>
            <a:r>
              <a:rPr lang="en-GB" sz="2500" b="1" dirty="0">
                <a:solidFill>
                  <a:schemeClr val="bg1"/>
                </a:solidFill>
                <a:latin typeface="+mj-lt"/>
                <a:ea typeface="Helvetica Neue" panose="02000503000000020004" pitchFamily="2" charset="0"/>
              </a:rPr>
              <a:t>“There is a vicious circle between trauma and homelessness”</a:t>
            </a:r>
            <a:br>
              <a:rPr lang="en-GB" sz="2500" b="1" dirty="0">
                <a:solidFill>
                  <a:schemeClr val="bg1"/>
                </a:solidFill>
                <a:latin typeface="+mj-lt"/>
                <a:ea typeface="Helvetica Neue" panose="02000503000000020004" pitchFamily="2" charset="0"/>
              </a:rPr>
            </a:br>
            <a:br>
              <a:rPr lang="en-GB" sz="2500" b="1" dirty="0">
                <a:solidFill>
                  <a:schemeClr val="bg1"/>
                </a:solidFill>
                <a:latin typeface="+mj-lt"/>
                <a:ea typeface="Helvetica Neue" panose="02000503000000020004" pitchFamily="2" charset="0"/>
              </a:rPr>
            </a:br>
            <a:r>
              <a:rPr lang="en-GB" sz="2500" b="1" dirty="0" err="1">
                <a:solidFill>
                  <a:schemeClr val="bg1"/>
                </a:solidFill>
                <a:latin typeface="+mj-lt"/>
                <a:ea typeface="Helvetica Neue" panose="02000503000000020004" pitchFamily="2" charset="0"/>
              </a:rPr>
              <a:t>Feantsa</a:t>
            </a:r>
            <a:r>
              <a:rPr lang="en-GB" sz="2500" b="1" dirty="0">
                <a:solidFill>
                  <a:schemeClr val="bg1"/>
                </a:solidFill>
                <a:latin typeface="+mj-lt"/>
                <a:ea typeface="Helvetica Neue" panose="02000503000000020004" pitchFamily="2" charset="0"/>
              </a:rPr>
              <a:t>, 2017</a:t>
            </a:r>
          </a:p>
        </p:txBody>
      </p:sp>
      <p:graphicFrame>
        <p:nvGraphicFramePr>
          <p:cNvPr id="5" name="Diagram 4">
            <a:extLst>
              <a:ext uri="{FF2B5EF4-FFF2-40B4-BE49-F238E27FC236}">
                <a16:creationId xmlns:a16="http://schemas.microsoft.com/office/drawing/2014/main" id="{55733BDA-0B13-4F14-88BB-3D46B767472E}"/>
              </a:ext>
            </a:extLst>
          </p:cNvPr>
          <p:cNvGraphicFramePr/>
          <p:nvPr/>
        </p:nvGraphicFramePr>
        <p:xfrm>
          <a:off x="1203435" y="1997997"/>
          <a:ext cx="6211614" cy="4503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8E0FB7C-524F-4D37-A69F-352B7495E19A}"/>
              </a:ext>
            </a:extLst>
          </p:cNvPr>
          <p:cNvSpPr txBox="1"/>
          <p:nvPr/>
        </p:nvSpPr>
        <p:spPr>
          <a:xfrm>
            <a:off x="548054" y="280981"/>
            <a:ext cx="8024647" cy="1436034"/>
          </a:xfrm>
          <a:prstGeom prst="rect">
            <a:avLst/>
          </a:prstGeom>
          <a:solidFill>
            <a:schemeClr val="bg1"/>
          </a:solidFill>
          <a:ln w="57150">
            <a:solidFill>
              <a:srgbClr val="752F77"/>
            </a:solidFill>
          </a:ln>
        </p:spPr>
        <p:txBody>
          <a:bodyPr wrap="square" numCol="1" rtlCol="0">
            <a:spAutoFit/>
          </a:bodyPr>
          <a:lstStyle/>
          <a:p>
            <a:pPr marL="0" marR="0" lvl="0" indent="0" algn="l" defTabSz="414680" rtl="0" eaLnBrk="1" fontAlgn="auto" latinLnBrk="0" hangingPunct="1">
              <a:lnSpc>
                <a:spcPct val="100000"/>
              </a:lnSpc>
              <a:spcBef>
                <a:spcPts val="0"/>
              </a:spcBef>
              <a:spcAft>
                <a:spcPts val="0"/>
              </a:spcAft>
              <a:buClrTx/>
              <a:buSzTx/>
              <a:buFontTx/>
              <a:buNone/>
              <a:tabLst/>
              <a:defRPr/>
            </a:pPr>
            <a:r>
              <a:rPr kumimoji="0" lang="en-GB" altLang="en-US" sz="2200" b="0" i="0" u="none" strike="noStrike" kern="1200" cap="none" spc="0" normalizeH="0" baseline="0" noProof="0" dirty="0">
                <a:ln>
                  <a:noFill/>
                </a:ln>
                <a:solidFill>
                  <a:srgbClr val="75485E"/>
                </a:solidFill>
                <a:effectLst/>
                <a:uLnTx/>
                <a:uFillTx/>
                <a:ea typeface="+mn-ea"/>
                <a:cs typeface="Calibri" panose="020F0502020204030204" pitchFamily="34" charset="0"/>
              </a:rPr>
              <a:t>Over represented Hx neglect, abuse &amp; traumatic life events   </a:t>
            </a:r>
          </a:p>
          <a:p>
            <a:pPr marL="742950" marR="0" lvl="1" indent="-285750" algn="l" defTabSz="4146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33" b="0" i="0" u="none" strike="noStrike" kern="1200" cap="none" spc="0" normalizeH="0" baseline="0" noProof="0" dirty="0">
                <a:ln>
                  <a:noFill/>
                </a:ln>
                <a:solidFill>
                  <a:srgbClr val="75485E"/>
                </a:solidFill>
                <a:effectLst/>
                <a:uLnTx/>
                <a:uFillTx/>
                <a:ea typeface="+mn-ea"/>
                <a:cs typeface="Calibri" panose="020F0502020204030204" pitchFamily="34" charset="0"/>
              </a:rPr>
              <a:t>85% childhood trauma &gt; ppl substance, criminal justice &amp; homeless services </a:t>
            </a:r>
          </a:p>
          <a:p>
            <a:pPr marL="742950" marR="0" lvl="1" indent="-285750" algn="l" defTabSz="4146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33" b="0" i="0" u="none" strike="noStrike" kern="1200" cap="none" spc="0" normalizeH="0" baseline="0" noProof="0" dirty="0">
                <a:ln>
                  <a:noFill/>
                </a:ln>
                <a:solidFill>
                  <a:srgbClr val="75485E"/>
                </a:solidFill>
                <a:effectLst/>
                <a:uLnTx/>
                <a:uFillTx/>
                <a:ea typeface="+mn-ea"/>
                <a:cs typeface="Calibri" panose="020F0502020204030204" pitchFamily="34" charset="0"/>
              </a:rPr>
              <a:t>40% Sexual abuse </a:t>
            </a:r>
          </a:p>
          <a:p>
            <a:pPr marL="742950" marR="0" lvl="1" indent="-285750" algn="l" defTabSz="4146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33" b="0" i="0" u="none" strike="noStrike" kern="1200" cap="none" spc="0" normalizeH="0" baseline="0" noProof="0" dirty="0">
                <a:ln>
                  <a:noFill/>
                </a:ln>
                <a:solidFill>
                  <a:srgbClr val="75485E"/>
                </a:solidFill>
                <a:effectLst/>
                <a:uLnTx/>
                <a:uFillTx/>
                <a:ea typeface="+mn-ea"/>
                <a:cs typeface="Calibri" panose="020F0502020204030204" pitchFamily="34" charset="0"/>
              </a:rPr>
              <a:t>60% Physical abuse</a:t>
            </a:r>
          </a:p>
          <a:p>
            <a:pPr marL="742950" marR="0" lvl="1" indent="-285750" algn="l" defTabSz="41468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1633" b="0" i="0" u="none" strike="noStrike" kern="1200" cap="none" spc="0" normalizeH="0" baseline="0" noProof="0" dirty="0">
                <a:ln>
                  <a:noFill/>
                </a:ln>
                <a:solidFill>
                  <a:srgbClr val="75485E"/>
                </a:solidFill>
                <a:effectLst/>
                <a:uLnTx/>
                <a:uFillTx/>
                <a:ea typeface="+mn-ea"/>
                <a:cs typeface="Calibri" panose="020F0502020204030204" pitchFamily="34" charset="0"/>
              </a:rPr>
              <a:t>60% raised in care</a:t>
            </a:r>
          </a:p>
        </p:txBody>
      </p:sp>
      <p:sp>
        <p:nvSpPr>
          <p:cNvPr id="3" name="Rectangle 2">
            <a:extLst>
              <a:ext uri="{FF2B5EF4-FFF2-40B4-BE49-F238E27FC236}">
                <a16:creationId xmlns:a16="http://schemas.microsoft.com/office/drawing/2014/main" id="{A6306831-8238-4390-9207-E39F63E0E1EB}"/>
              </a:ext>
            </a:extLst>
          </p:cNvPr>
          <p:cNvSpPr/>
          <p:nvPr/>
        </p:nvSpPr>
        <p:spPr>
          <a:xfrm>
            <a:off x="9693165" y="6400760"/>
            <a:ext cx="2774732" cy="369332"/>
          </a:xfrm>
          <a:prstGeom prst="rect">
            <a:avLst/>
          </a:prstGeom>
        </p:spPr>
        <p:txBody>
          <a:bodyPr wrap="square">
            <a:spAutoFit/>
          </a:bodyPr>
          <a:lstStyle/>
          <a:p>
            <a:pPr marL="0" marR="0" lvl="0" indent="0" algn="l" defTabSz="41468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75485E"/>
                </a:solidFill>
                <a:effectLst/>
                <a:uLnTx/>
                <a:uFillTx/>
                <a:latin typeface="Segoe UI Historic" panose="020B0502040204020203" pitchFamily="34" charset="0"/>
                <a:ea typeface="+mn-ea"/>
                <a:cs typeface="Calibri" panose="020F0502020204030204" pitchFamily="34" charset="0"/>
              </a:rPr>
              <a:t>Lankelly</a:t>
            </a:r>
            <a:r>
              <a:rPr kumimoji="0" lang="en-GB" sz="1800" b="1" i="0" u="none" strike="noStrike" kern="1200" cap="none" spc="0" normalizeH="0" baseline="0" noProof="0" dirty="0">
                <a:ln>
                  <a:noFill/>
                </a:ln>
                <a:solidFill>
                  <a:srgbClr val="75485E"/>
                </a:solidFill>
                <a:effectLst/>
                <a:uLnTx/>
                <a:uFillTx/>
                <a:latin typeface="Segoe UI Historic" panose="020B0502040204020203" pitchFamily="34" charset="0"/>
                <a:ea typeface="+mn-ea"/>
                <a:cs typeface="Calibri" panose="020F0502020204030204" pitchFamily="34" charset="0"/>
              </a:rPr>
              <a:t> Chase (2015)</a:t>
            </a:r>
          </a:p>
        </p:txBody>
      </p:sp>
    </p:spTree>
    <p:extLst>
      <p:ext uri="{BB962C8B-B14F-4D97-AF65-F5344CB8AC3E}">
        <p14:creationId xmlns:p14="http://schemas.microsoft.com/office/powerpoint/2010/main" val="10772024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360"/>
                                          </p:val>
                                        </p:tav>
                                        <p:tav tm="100000">
                                          <p:val>
                                            <p:fltVal val="0"/>
                                          </p:val>
                                        </p:tav>
                                      </p:tavLst>
                                    </p:anim>
                                    <p:animEffect transition="in" filter="fade">
                                      <p:cBhvr>
                                        <p:cTn id="10" dur="1500"/>
                                        <p:tgtEl>
                                          <p:spTgt spid="5"/>
                                        </p:tgtEl>
                                      </p:cBhvr>
                                    </p:animEffect>
                                  </p:childTnLst>
                                </p:cTn>
                              </p:par>
                              <p:par>
                                <p:cTn id="11" presetID="12" presetClass="entr" presetSubtype="2" fill="hold" grpId="0" nodeType="withEffect">
                                  <p:stCondLst>
                                    <p:cond delay="15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p:tgtEl>
                                          <p:spTgt spid="2"/>
                                        </p:tgtEl>
                                        <p:attrNameLst>
                                          <p:attrName>ppt_x</p:attrName>
                                        </p:attrNameLst>
                                      </p:cBhvr>
                                      <p:tavLst>
                                        <p:tav tm="0">
                                          <p:val>
                                            <p:strVal val="#ppt_x+#ppt_w*1.125000"/>
                                          </p:val>
                                        </p:tav>
                                        <p:tav tm="100000">
                                          <p:val>
                                            <p:strVal val="#ppt_x"/>
                                          </p:val>
                                        </p:tav>
                                      </p:tavLst>
                                    </p:anim>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85650" y="708819"/>
            <a:ext cx="8383071" cy="1325562"/>
          </a:xfrm>
        </p:spPr>
        <p:txBody>
          <a:bodyPr/>
          <a:lstStyle/>
          <a:p>
            <a:r>
              <a:rPr lang="en-GB" altLang="en-US" sz="4000" dirty="0"/>
              <a:t>Understanding our own and other people’s stress, distress and anger</a:t>
            </a:r>
          </a:p>
        </p:txBody>
      </p:sp>
      <p:pic>
        <p:nvPicPr>
          <p:cNvPr id="4099" name="Picture 5" descr="0511-0703-0217-1505_Angry_&amp;_Sick_Businesswoman_Turning_Green_in_the_Face_clipart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04" y="2965231"/>
            <a:ext cx="1371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descr="3273_picture_of_a_very_angry_man_with_a_red_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957" y="1918138"/>
            <a:ext cx="2951162"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423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path" presetSubtype="0" accel="50000" decel="50000" fill="hold" nodeType="afterEffect">
                                  <p:stCondLst>
                                    <p:cond delay="150"/>
                                  </p:stCondLst>
                                  <p:childTnLst>
                                    <p:animMotion origin="layout" path="M -4.16667E-7 2.96296E-6 C -0.00404 -0.0081 -0.01797 -0.01598 -0.02305 -0.01598 C -0.05404 -0.01598 -0.08607 0.10902 -0.08607 0.23402 C -0.08607 0.17106 -0.10208 0.10902 -0.11706 0.10902 C -0.13307 0.10902 -0.14805 0.17199 -0.14805 0.23402 C -0.14805 0.20301 -0.15599 0.17106 -0.16406 0.17106 C -0.172 0.17106 -0.18008 0.20208 -0.18008 0.23402 C -0.18008 0.21805 -0.18411 0.20301 -0.18802 0.20301 C -0.19206 0.20301 -0.19596 0.21898 -0.19596 0.23402 C -0.19596 0.22592 -0.19792 0.21805 -0.2 0.21805 C -0.20104 0.21805 -0.20404 0.22615 -0.20404 0.23402 C -0.20404 0.23009 -0.20508 0.22592 -0.20599 0.22592 C -0.20599 0.225 -0.20794 0.22986 -0.20794 0.23402 C -0.20794 0.23194 -0.20794 0.23009 -0.20898 0.23009 C -0.20898 0.23102 -0.21003 0.23217 -0.21003 0.23402 C -0.21003 0.2331 -0.21003 0.23194 -0.21003 0.23102 C -0.21107 0.23102 -0.21107 0.23194 -0.21107 0.2331 C -0.21211 0.2331 -0.21211 0.23217 -0.21211 0.23102 C -0.21315 0.23102 -0.21315 0.23194 -0.21315 0.2331 " pathEditMode="relative" rAng="0" ptsTypes="AAAAAAAAAAAAAAAAAAA">
                                      <p:cBhvr>
                                        <p:cTn id="6" dur="1250" fill="hold"/>
                                        <p:tgtEl>
                                          <p:spTgt spid="4100"/>
                                        </p:tgtEl>
                                        <p:attrNameLst>
                                          <p:attrName>ppt_x</p:attrName>
                                          <p:attrName>ppt_y</p:attrName>
                                        </p:attrNameLst>
                                      </p:cBhvr>
                                      <p:rCtr x="-10664" y="10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overing her face with her hands&#10;&#10;Description automatically generated">
            <a:extLst>
              <a:ext uri="{FF2B5EF4-FFF2-40B4-BE49-F238E27FC236}">
                <a16:creationId xmlns:a16="http://schemas.microsoft.com/office/drawing/2014/main" id="{74F23DF3-C24D-7E98-8663-A36B0D6B5D27}"/>
              </a:ext>
            </a:extLst>
          </p:cNvPr>
          <p:cNvPicPr>
            <a:picLocks noChangeAspect="1"/>
          </p:cNvPicPr>
          <p:nvPr/>
        </p:nvPicPr>
        <p:blipFill rotWithShape="1">
          <a:blip r:embed="rId2">
            <a:extLst>
              <a:ext uri="{28A0092B-C50C-407E-A947-70E740481C1C}">
                <a14:useLocalDpi xmlns:a14="http://schemas.microsoft.com/office/drawing/2010/main" val="0"/>
              </a:ext>
            </a:extLst>
          </a:blip>
          <a:srcRect l="6274" r="2989"/>
          <a:stretch/>
        </p:blipFill>
        <p:spPr>
          <a:xfrm>
            <a:off x="0" y="0"/>
            <a:ext cx="12192000" cy="6857999"/>
          </a:xfrm>
          <a:prstGeom prst="rect">
            <a:avLst/>
          </a:prstGeom>
        </p:spPr>
      </p:pic>
      <p:sp>
        <p:nvSpPr>
          <p:cNvPr id="15362" name="Rectangle 2"/>
          <p:cNvSpPr>
            <a:spLocks noGrp="1" noChangeArrowheads="1"/>
          </p:cNvSpPr>
          <p:nvPr>
            <p:ph type="title"/>
          </p:nvPr>
        </p:nvSpPr>
        <p:spPr>
          <a:xfrm>
            <a:off x="325819" y="373855"/>
            <a:ext cx="10515600" cy="1325562"/>
          </a:xfrm>
        </p:spPr>
        <p:txBody>
          <a:bodyPr/>
          <a:lstStyle/>
          <a:p>
            <a:r>
              <a:rPr lang="en-GB" altLang="en-US" sz="3800" dirty="0"/>
              <a:t>Stress and Distress at Work</a:t>
            </a:r>
          </a:p>
        </p:txBody>
      </p:sp>
      <p:sp>
        <p:nvSpPr>
          <p:cNvPr id="15363" name="Rectangle 3"/>
          <p:cNvSpPr>
            <a:spLocks noGrp="1" noChangeArrowheads="1"/>
          </p:cNvSpPr>
          <p:nvPr>
            <p:ph idx="1"/>
          </p:nvPr>
        </p:nvSpPr>
        <p:spPr>
          <a:xfrm>
            <a:off x="5423340" y="1036636"/>
            <a:ext cx="6442841" cy="4784725"/>
          </a:xfrm>
        </p:spPr>
        <p:txBody>
          <a:bodyPr>
            <a:noAutofit/>
          </a:bodyPr>
          <a:lstStyle/>
          <a:p>
            <a:pPr>
              <a:spcBef>
                <a:spcPts val="0"/>
              </a:spcBef>
              <a:spcAft>
                <a:spcPts val="1100"/>
              </a:spcAft>
              <a:buClr>
                <a:schemeClr val="accent2"/>
              </a:buClr>
            </a:pPr>
            <a:r>
              <a:rPr lang="en-GB" altLang="en-US" sz="2500" dirty="0">
                <a:solidFill>
                  <a:schemeClr val="bg1"/>
                </a:solidFill>
              </a:rPr>
              <a:t>Working w/ people can be challenging</a:t>
            </a:r>
          </a:p>
          <a:p>
            <a:pPr>
              <a:spcBef>
                <a:spcPts val="0"/>
              </a:spcBef>
              <a:spcAft>
                <a:spcPts val="1100"/>
              </a:spcAft>
              <a:buClr>
                <a:schemeClr val="accent2"/>
              </a:buClr>
            </a:pPr>
            <a:r>
              <a:rPr lang="en-GB" altLang="en-US" sz="2500" dirty="0">
                <a:solidFill>
                  <a:schemeClr val="bg1"/>
                </a:solidFill>
              </a:rPr>
              <a:t>We’re commonly under pressure, managing highly charged and complex situations, w/ little time and information </a:t>
            </a:r>
          </a:p>
          <a:p>
            <a:pPr>
              <a:spcBef>
                <a:spcPts val="0"/>
              </a:spcBef>
              <a:spcAft>
                <a:spcPts val="1100"/>
              </a:spcAft>
              <a:buClr>
                <a:schemeClr val="accent2"/>
              </a:buClr>
            </a:pPr>
            <a:r>
              <a:rPr lang="en-GB" altLang="en-US" sz="2500" dirty="0">
                <a:solidFill>
                  <a:schemeClr val="bg1"/>
                </a:solidFill>
              </a:rPr>
              <a:t>When in pain or unwell it increases people’s insecurities, neediness, agitation</a:t>
            </a:r>
          </a:p>
          <a:p>
            <a:pPr>
              <a:spcBef>
                <a:spcPts val="0"/>
              </a:spcBef>
              <a:spcAft>
                <a:spcPts val="1100"/>
              </a:spcAft>
              <a:buClr>
                <a:schemeClr val="accent2"/>
              </a:buClr>
            </a:pPr>
            <a:r>
              <a:rPr lang="en-GB" altLang="en-US" sz="2500" dirty="0">
                <a:solidFill>
                  <a:schemeClr val="bg1"/>
                </a:solidFill>
              </a:rPr>
              <a:t>They can feel under threat, anxious, scared, angry, stressed (fight or flight)</a:t>
            </a:r>
          </a:p>
          <a:p>
            <a:pPr>
              <a:spcBef>
                <a:spcPts val="0"/>
              </a:spcBef>
              <a:spcAft>
                <a:spcPts val="1100"/>
              </a:spcAft>
              <a:buClr>
                <a:schemeClr val="accent2"/>
              </a:buClr>
            </a:pPr>
            <a:r>
              <a:rPr lang="en-GB" altLang="en-US" sz="2500" dirty="0">
                <a:solidFill>
                  <a:schemeClr val="bg1"/>
                </a:solidFill>
              </a:rPr>
              <a:t>This can result in demanding behaviour or reduce their ability to clearly and calmly communicate what they need</a:t>
            </a:r>
          </a:p>
          <a:p>
            <a:pPr>
              <a:spcBef>
                <a:spcPts val="0"/>
              </a:spcBef>
              <a:spcAft>
                <a:spcPts val="1100"/>
              </a:spcAft>
              <a:buClr>
                <a:schemeClr val="accent2"/>
              </a:buClr>
            </a:pPr>
            <a:r>
              <a:rPr lang="en-GB" altLang="en-US" sz="2500" dirty="0">
                <a:solidFill>
                  <a:schemeClr val="bg1"/>
                </a:solidFill>
              </a:rPr>
              <a:t>We might consequently be pushed into our fight, fright or freeze response. </a:t>
            </a:r>
          </a:p>
        </p:txBody>
      </p:sp>
    </p:spTree>
    <p:extLst>
      <p:ext uri="{BB962C8B-B14F-4D97-AF65-F5344CB8AC3E}">
        <p14:creationId xmlns:p14="http://schemas.microsoft.com/office/powerpoint/2010/main" val="7898555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750"/>
                                        <p:tgtEl>
                                          <p:spTgt spid="15363">
                                            <p:txEl>
                                              <p:pRg st="0" end="0"/>
                                            </p:txEl>
                                          </p:spTgt>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animEffect transition="in" filter="fade">
                                      <p:cBhvr>
                                        <p:cTn id="11" dur="1750"/>
                                        <p:tgtEl>
                                          <p:spTgt spid="15363">
                                            <p:txEl>
                                              <p:pRg st="1" end="1"/>
                                            </p:txEl>
                                          </p:spTgt>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animEffect transition="in" filter="fade">
                                      <p:cBhvr>
                                        <p:cTn id="15" dur="1750"/>
                                        <p:tgtEl>
                                          <p:spTgt spid="15363">
                                            <p:txEl>
                                              <p:pRg st="2" end="2"/>
                                            </p:txEl>
                                          </p:spTgt>
                                        </p:tgtEl>
                                      </p:cBhvr>
                                    </p:animEffect>
                                  </p:childTnLst>
                                </p:cTn>
                              </p:par>
                            </p:childTnLst>
                          </p:cTn>
                        </p:par>
                        <p:par>
                          <p:cTn id="16" fill="hold">
                            <p:stCondLst>
                              <p:cond delay="5250"/>
                            </p:stCondLst>
                            <p:childTnLst>
                              <p:par>
                                <p:cTn id="17" presetID="10" presetClass="entr" presetSubtype="0" fill="hold" grpId="0" nodeType="after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animEffect transition="in" filter="fade">
                                      <p:cBhvr>
                                        <p:cTn id="19" dur="1750"/>
                                        <p:tgtEl>
                                          <p:spTgt spid="15363">
                                            <p:txEl>
                                              <p:pRg st="3" end="3"/>
                                            </p:txEl>
                                          </p:spTgt>
                                        </p:tgtEl>
                                      </p:cBhvr>
                                    </p:animEffect>
                                  </p:childTnLst>
                                </p:cTn>
                              </p:par>
                            </p:childTnLst>
                          </p:cTn>
                        </p:par>
                        <p:par>
                          <p:cTn id="20" fill="hold">
                            <p:stCondLst>
                              <p:cond delay="7000"/>
                            </p:stCondLst>
                            <p:childTnLst>
                              <p:par>
                                <p:cTn id="21" presetID="10" presetClass="entr" presetSubtype="0" fill="hold" grpId="0" nodeType="after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animEffect transition="in" filter="fade">
                                      <p:cBhvr>
                                        <p:cTn id="23" dur="1750"/>
                                        <p:tgtEl>
                                          <p:spTgt spid="15363">
                                            <p:txEl>
                                              <p:pRg st="4" end="4"/>
                                            </p:txEl>
                                          </p:spTgt>
                                        </p:tgtEl>
                                      </p:cBhvr>
                                    </p:animEffect>
                                  </p:childTnLst>
                                </p:cTn>
                              </p:par>
                            </p:childTnLst>
                          </p:cTn>
                        </p:par>
                        <p:par>
                          <p:cTn id="24" fill="hold">
                            <p:stCondLst>
                              <p:cond delay="8750"/>
                            </p:stCondLst>
                            <p:childTnLst>
                              <p:par>
                                <p:cTn id="25" presetID="10" presetClass="entr" presetSubtype="0" fill="hold" grpId="0" nodeType="after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animEffect transition="in" filter="fade">
                                      <p:cBhvr>
                                        <p:cTn id="27" dur="175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0267E0A-385A-4C0C-9519-64848B3A5CEF}"/>
              </a:ext>
            </a:extLst>
          </p:cNvPr>
          <p:cNvSpPr>
            <a:spLocks noGrp="1"/>
          </p:cNvSpPr>
          <p:nvPr>
            <p:ph type="body" sz="half" idx="2"/>
          </p:nvPr>
        </p:nvSpPr>
        <p:spPr>
          <a:xfrm>
            <a:off x="8454353" y="6220325"/>
            <a:ext cx="11029617" cy="598671"/>
          </a:xfrm>
        </p:spPr>
        <p:txBody>
          <a:bodyPr>
            <a:normAutofit/>
          </a:bodyPr>
          <a:lstStyle/>
          <a:p>
            <a:r>
              <a:rPr lang="en-GB" sz="1500" dirty="0">
                <a:solidFill>
                  <a:schemeClr val="bg1">
                    <a:lumMod val="50000"/>
                  </a:schemeClr>
                </a:solidFill>
              </a:rPr>
              <a:t>Stress Model Adapted from </a:t>
            </a:r>
            <a:r>
              <a:rPr lang="en-GB" sz="1500" dirty="0" err="1">
                <a:solidFill>
                  <a:schemeClr val="bg1">
                    <a:lumMod val="50000"/>
                  </a:schemeClr>
                </a:solidFill>
              </a:rPr>
              <a:t>Kobasa</a:t>
            </a:r>
            <a:r>
              <a:rPr lang="en-GB" sz="1500" dirty="0">
                <a:solidFill>
                  <a:schemeClr val="bg1">
                    <a:lumMod val="50000"/>
                  </a:schemeClr>
                </a:solidFill>
              </a:rPr>
              <a:t> et al. </a:t>
            </a:r>
          </a:p>
          <a:p>
            <a:endParaRPr lang="en-GB" sz="1500" dirty="0"/>
          </a:p>
        </p:txBody>
      </p:sp>
      <p:sp>
        <p:nvSpPr>
          <p:cNvPr id="5" name="Rectangle: Rounded Corners 4">
            <a:extLst>
              <a:ext uri="{FF2B5EF4-FFF2-40B4-BE49-F238E27FC236}">
                <a16:creationId xmlns:a16="http://schemas.microsoft.com/office/drawing/2014/main" id="{EAD89414-E3B9-4303-95F6-4B9C3727FC3C}"/>
              </a:ext>
            </a:extLst>
          </p:cNvPr>
          <p:cNvSpPr/>
          <p:nvPr/>
        </p:nvSpPr>
        <p:spPr>
          <a:xfrm>
            <a:off x="731748" y="1966852"/>
            <a:ext cx="3124534" cy="2045368"/>
          </a:xfrm>
          <a:prstGeom prst="roundRect">
            <a:avLst/>
          </a:prstGeom>
          <a:solidFill>
            <a:srgbClr val="872D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Stressful Events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Work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Personal</a:t>
            </a:r>
          </a:p>
        </p:txBody>
      </p:sp>
      <p:sp>
        <p:nvSpPr>
          <p:cNvPr id="6" name="Rectangle: Rounded Corners 5">
            <a:extLst>
              <a:ext uri="{FF2B5EF4-FFF2-40B4-BE49-F238E27FC236}">
                <a16:creationId xmlns:a16="http://schemas.microsoft.com/office/drawing/2014/main" id="{57698B8D-8D29-433A-82DC-1359CFD4576B}"/>
              </a:ext>
            </a:extLst>
          </p:cNvPr>
          <p:cNvSpPr/>
          <p:nvPr/>
        </p:nvSpPr>
        <p:spPr>
          <a:xfrm>
            <a:off x="4174960" y="4833057"/>
            <a:ext cx="3515226" cy="152029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Social 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Self-care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5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Personal Hardiness</a:t>
            </a:r>
          </a:p>
        </p:txBody>
      </p:sp>
      <p:sp>
        <p:nvSpPr>
          <p:cNvPr id="7" name="Rectangle: Rounded Corners 6">
            <a:extLst>
              <a:ext uri="{FF2B5EF4-FFF2-40B4-BE49-F238E27FC236}">
                <a16:creationId xmlns:a16="http://schemas.microsoft.com/office/drawing/2014/main" id="{954FA966-9D51-4661-A39F-A554A3185527}"/>
              </a:ext>
            </a:extLst>
          </p:cNvPr>
          <p:cNvSpPr/>
          <p:nvPr/>
        </p:nvSpPr>
        <p:spPr>
          <a:xfrm>
            <a:off x="8217577" y="1957510"/>
            <a:ext cx="3429328" cy="2683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Burnout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Depersonalisation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(diminished empathy)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Low personal accomplishment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Emotional exhaustion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Psychological Distress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dirty="0">
                <a:ln>
                  <a:noFill/>
                </a:ln>
                <a:solidFill>
                  <a:prstClr val="white"/>
                </a:solidFill>
                <a:effectLst/>
                <a:uLnTx/>
                <a:uFillTx/>
                <a:latin typeface="Helvetica Neue" panose="02000503000000020004" pitchFamily="2" charset="0"/>
                <a:ea typeface="+mn-ea"/>
                <a:cs typeface="+mn-cs"/>
              </a:rPr>
              <a:t>Physical Symptoms</a:t>
            </a:r>
          </a:p>
        </p:txBody>
      </p:sp>
      <p:cxnSp>
        <p:nvCxnSpPr>
          <p:cNvPr id="9" name="Straight Connector 8">
            <a:extLst>
              <a:ext uri="{FF2B5EF4-FFF2-40B4-BE49-F238E27FC236}">
                <a16:creationId xmlns:a16="http://schemas.microsoft.com/office/drawing/2014/main" id="{CCC0C25C-8D75-453B-9B5D-B0AD0F053F95}"/>
              </a:ext>
            </a:extLst>
          </p:cNvPr>
          <p:cNvCxnSpPr>
            <a:cxnSpLocks/>
          </p:cNvCxnSpPr>
          <p:nvPr/>
        </p:nvCxnSpPr>
        <p:spPr>
          <a:xfrm>
            <a:off x="4174960" y="2924351"/>
            <a:ext cx="1660356" cy="0"/>
          </a:xfrm>
          <a:prstGeom prst="line">
            <a:avLst/>
          </a:prstGeom>
          <a:ln w="28575">
            <a:solidFill>
              <a:schemeClr val="tx2"/>
            </a:solidFill>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C47A1F0A-C2B8-4583-BF1D-599F37168A48}"/>
              </a:ext>
            </a:extLst>
          </p:cNvPr>
          <p:cNvCxnSpPr>
            <a:cxnSpLocks/>
          </p:cNvCxnSpPr>
          <p:nvPr/>
        </p:nvCxnSpPr>
        <p:spPr>
          <a:xfrm>
            <a:off x="6388768" y="2924351"/>
            <a:ext cx="1576142" cy="0"/>
          </a:xfrm>
          <a:prstGeom prst="straightConnector1">
            <a:avLst/>
          </a:prstGeom>
          <a:ln w="28575">
            <a:solidFill>
              <a:schemeClr val="tx2"/>
            </a:solidFill>
            <a:prstDash val="dash"/>
            <a:tailEnd type="triangle"/>
          </a:ln>
        </p:spPr>
        <p:style>
          <a:lnRef idx="3">
            <a:schemeClr val="accent1"/>
          </a:lnRef>
          <a:fillRef idx="0">
            <a:schemeClr val="accent1"/>
          </a:fillRef>
          <a:effectRef idx="2">
            <a:schemeClr val="accent1"/>
          </a:effectRef>
          <a:fontRef idx="minor">
            <a:schemeClr val="tx1"/>
          </a:fontRef>
        </p:style>
      </p:cxnSp>
      <p:sp>
        <p:nvSpPr>
          <p:cNvPr id="15" name="Right Bracket 14">
            <a:extLst>
              <a:ext uri="{FF2B5EF4-FFF2-40B4-BE49-F238E27FC236}">
                <a16:creationId xmlns:a16="http://schemas.microsoft.com/office/drawing/2014/main" id="{E113E8C1-43D4-4679-BCA6-255AE436C3E9}"/>
              </a:ext>
            </a:extLst>
          </p:cNvPr>
          <p:cNvSpPr/>
          <p:nvPr/>
        </p:nvSpPr>
        <p:spPr>
          <a:xfrm>
            <a:off x="5835316" y="2599499"/>
            <a:ext cx="260684" cy="566729"/>
          </a:xfrm>
          <a:prstGeom prst="rightBracket">
            <a:avLst/>
          </a:prstGeom>
          <a:ln w="28575">
            <a:solidFill>
              <a:schemeClr val="tx2"/>
            </a:solidFill>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prstClr val="black"/>
              </a:solidFill>
              <a:effectLst/>
              <a:uLnTx/>
              <a:uFillTx/>
              <a:latin typeface="Helvetica Neue" panose="02000503000000020004" pitchFamily="2" charset="0"/>
              <a:ea typeface="+mn-ea"/>
              <a:cs typeface="+mn-cs"/>
            </a:endParaRPr>
          </a:p>
        </p:txBody>
      </p:sp>
      <p:cxnSp>
        <p:nvCxnSpPr>
          <p:cNvPr id="19" name="Straight Arrow Connector 18">
            <a:extLst>
              <a:ext uri="{FF2B5EF4-FFF2-40B4-BE49-F238E27FC236}">
                <a16:creationId xmlns:a16="http://schemas.microsoft.com/office/drawing/2014/main" id="{6BB87DEB-9A23-4E7E-BA11-562B39FD2F61}"/>
              </a:ext>
            </a:extLst>
          </p:cNvPr>
          <p:cNvCxnSpPr/>
          <p:nvPr/>
        </p:nvCxnSpPr>
        <p:spPr>
          <a:xfrm flipV="1">
            <a:off x="5975680" y="3369520"/>
            <a:ext cx="0" cy="1271032"/>
          </a:xfrm>
          <a:prstGeom prst="straightConnector1">
            <a:avLst/>
          </a:prstGeom>
          <a:ln w="28575">
            <a:solidFill>
              <a:schemeClr val="tx2"/>
            </a:solidFill>
            <a:tailEnd type="triangle"/>
          </a:ln>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B1646FB8-520D-E24B-803F-BC6D9E80D0B6}"/>
              </a:ext>
            </a:extLst>
          </p:cNvPr>
          <p:cNvPicPr>
            <a:picLocks noChangeAspect="1"/>
          </p:cNvPicPr>
          <p:nvPr/>
        </p:nvPicPr>
        <p:blipFill rotWithShape="1">
          <a:blip r:embed="rId3"/>
          <a:srcRect r="26818"/>
          <a:stretch/>
        </p:blipFill>
        <p:spPr>
          <a:xfrm>
            <a:off x="817718" y="1006971"/>
            <a:ext cx="10829187" cy="1278253"/>
          </a:xfrm>
          <a:prstGeom prst="rect">
            <a:avLst/>
          </a:prstGeom>
        </p:spPr>
      </p:pic>
    </p:spTree>
    <p:extLst>
      <p:ext uri="{BB962C8B-B14F-4D97-AF65-F5344CB8AC3E}">
        <p14:creationId xmlns:p14="http://schemas.microsoft.com/office/powerpoint/2010/main" val="409492429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lock&#10;&#10;Description automatically generated">
            <a:extLst>
              <a:ext uri="{FF2B5EF4-FFF2-40B4-BE49-F238E27FC236}">
                <a16:creationId xmlns:a16="http://schemas.microsoft.com/office/drawing/2014/main" id="{30958583-9447-4E0A-8C43-A8E2391C1ED5}"/>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8"/>
                    </a14:imgEffect>
                  </a14:imgLayer>
                </a14:imgProps>
              </a:ext>
              <a:ext uri="{28A0092B-C50C-407E-A947-70E740481C1C}">
                <a14:useLocalDpi xmlns:a14="http://schemas.microsoft.com/office/drawing/2010/main"/>
              </a:ext>
            </a:extLst>
          </a:blip>
          <a:stretch>
            <a:fillRect/>
          </a:stretch>
        </p:blipFill>
        <p:spPr>
          <a:xfrm>
            <a:off x="7024688" y="1907271"/>
            <a:ext cx="5132267" cy="3043458"/>
          </a:xfrm>
          <a:prstGeom prst="rect">
            <a:avLst/>
          </a:prstGeom>
          <a:effectLst>
            <a:softEdge rad="31750"/>
          </a:effectLst>
        </p:spPr>
      </p:pic>
      <p:sp>
        <p:nvSpPr>
          <p:cNvPr id="13314" name="Title 1">
            <a:extLst>
              <a:ext uri="{FF2B5EF4-FFF2-40B4-BE49-F238E27FC236}">
                <a16:creationId xmlns:a16="http://schemas.microsoft.com/office/drawing/2014/main" id="{616D04F8-9CD8-4525-BC89-7A8438144C80}"/>
              </a:ext>
            </a:extLst>
          </p:cNvPr>
          <p:cNvSpPr>
            <a:spLocks noGrp="1" noChangeArrowheads="1"/>
          </p:cNvSpPr>
          <p:nvPr>
            <p:ph type="title" idx="4294967295"/>
          </p:nvPr>
        </p:nvSpPr>
        <p:spPr>
          <a:xfrm>
            <a:off x="0" y="620713"/>
            <a:ext cx="7024688" cy="1143000"/>
          </a:xfrm>
          <a:prstGeom prst="rect">
            <a:avLst/>
          </a:prstGeom>
        </p:spPr>
        <p:txBody>
          <a:bodyPr/>
          <a:lstStyle/>
          <a:p>
            <a:r>
              <a:rPr lang="en-GB" altLang="en-US" dirty="0"/>
              <a:t> </a:t>
            </a:r>
          </a:p>
        </p:txBody>
      </p:sp>
      <p:sp>
        <p:nvSpPr>
          <p:cNvPr id="18435" name="Text Placeholder 2">
            <a:extLst>
              <a:ext uri="{FF2B5EF4-FFF2-40B4-BE49-F238E27FC236}">
                <a16:creationId xmlns:a16="http://schemas.microsoft.com/office/drawing/2014/main" id="{2E504277-5182-49A6-99FF-6FE312FD1704}"/>
              </a:ext>
            </a:extLst>
          </p:cNvPr>
          <p:cNvSpPr>
            <a:spLocks noGrp="1"/>
          </p:cNvSpPr>
          <p:nvPr>
            <p:ph type="body" sz="half" idx="4294967295"/>
          </p:nvPr>
        </p:nvSpPr>
        <p:spPr>
          <a:xfrm>
            <a:off x="452296" y="1863549"/>
            <a:ext cx="6572392" cy="5900737"/>
          </a:xfrm>
          <a:prstGeom prst="rect">
            <a:avLst/>
          </a:prstGeom>
        </p:spPr>
        <p:txBody>
          <a:bodyPr rtlCol="0">
            <a:normAutofit/>
          </a:bodyPr>
          <a:lstStyle/>
          <a:p>
            <a:pPr fontAlgn="auto">
              <a:spcAft>
                <a:spcPts val="0"/>
              </a:spcAft>
              <a:buNone/>
              <a:defRPr/>
            </a:pPr>
            <a:r>
              <a:rPr lang="en-GB" alt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“The PIE [Psychologically Informed Environment] originally arose out of the need to </a:t>
            </a:r>
            <a:r>
              <a:rPr lang="en-GB" altLang="en-US" sz="3000" dirty="0">
                <a:latin typeface="Helvetica Neue Medium" panose="02000503000000020004" pitchFamily="2" charset="0"/>
                <a:ea typeface="Helvetica Neue Medium" panose="02000503000000020004" pitchFamily="2" charset="0"/>
                <a:cs typeface="Helvetica Neue Medium" panose="02000503000000020004" pitchFamily="2" charset="0"/>
              </a:rPr>
              <a:t>recognise and to work with the levels of emotional trauma </a:t>
            </a:r>
            <a:r>
              <a:rPr lang="en-GB" alt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that accompany, and in many cases precede, an individual becoming homeless”</a:t>
            </a:r>
          </a:p>
          <a:p>
            <a:pPr fontAlgn="auto">
              <a:spcAft>
                <a:spcPts val="0"/>
              </a:spcAft>
              <a:buNone/>
              <a:defRPr/>
            </a:pPr>
            <a:endParaRPr lang="en-GB" alt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pPr fontAlgn="auto">
              <a:spcAft>
                <a:spcPts val="0"/>
              </a:spcAft>
              <a:buNone/>
              <a:defRPr/>
            </a:pPr>
            <a:endParaRPr lang="en-GB" alt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pPr fontAlgn="auto">
              <a:spcAft>
                <a:spcPts val="0"/>
              </a:spcAft>
              <a:buNone/>
              <a:defRPr/>
            </a:pPr>
            <a:endParaRPr lang="en-GB" altLang="en-US" sz="3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a:p>
            <a:pPr fontAlgn="auto">
              <a:spcAft>
                <a:spcPts val="0"/>
              </a:spcAft>
              <a:buNone/>
              <a:defRPr/>
            </a:pPr>
            <a:endParaRPr lang="en-GB" altLang="en-US" sz="3000" baseline="300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itle 1">
            <a:extLst>
              <a:ext uri="{FF2B5EF4-FFF2-40B4-BE49-F238E27FC236}">
                <a16:creationId xmlns:a16="http://schemas.microsoft.com/office/drawing/2014/main" id="{F0809CB6-2CD8-4EE3-83D3-264D03EDD37B}"/>
              </a:ext>
            </a:extLst>
          </p:cNvPr>
          <p:cNvSpPr txBox="1">
            <a:spLocks/>
          </p:cNvSpPr>
          <p:nvPr/>
        </p:nvSpPr>
        <p:spPr bwMode="auto">
          <a:xfrm>
            <a:off x="452296" y="520877"/>
            <a:ext cx="7543800" cy="96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GB" altLang="en-US" b="1" dirty="0">
                <a:solidFill>
                  <a:schemeClr val="accent2"/>
                </a:solidFill>
                <a:latin typeface="Trebuchet MS" panose="020B0703020202090204" pitchFamily="34" charset="0"/>
              </a:rPr>
              <a:t>A Trauma Lens…</a:t>
            </a:r>
          </a:p>
        </p:txBody>
      </p:sp>
      <p:pic>
        <p:nvPicPr>
          <p:cNvPr id="6" name="Picture 5" descr="A close up of a clock&#10;&#10;Description automatically generated">
            <a:extLst>
              <a:ext uri="{FF2B5EF4-FFF2-40B4-BE49-F238E27FC236}">
                <a16:creationId xmlns:a16="http://schemas.microsoft.com/office/drawing/2014/main" id="{8B86059B-6476-C341-A3ED-516F0A511FA6}"/>
              </a:ext>
            </a:extLst>
          </p:cNvPr>
          <p:cNvPicPr>
            <a:picLocks noChangeAspect="1"/>
          </p:cNvPicPr>
          <p:nvPr/>
        </p:nvPicPr>
        <p:blipFill rotWithShape="1">
          <a:blip r:embed="rId5">
            <a:extLst>
              <a:ext uri="{28A0092B-C50C-407E-A947-70E740481C1C}">
                <a14:useLocalDpi xmlns:a14="http://schemas.microsoft.com/office/drawing/2010/main"/>
              </a:ext>
            </a:extLst>
          </a:blip>
          <a:srcRect l="21113" t="-13744" r="26922" b="1"/>
          <a:stretch/>
        </p:blipFill>
        <p:spPr>
          <a:xfrm>
            <a:off x="8321959" y="2025172"/>
            <a:ext cx="2351822" cy="3052654"/>
          </a:xfrm>
          <a:prstGeom prst="ellipse">
            <a:avLst/>
          </a:prstGeom>
          <a:effectLst>
            <a:softEdge rad="317500"/>
          </a:effectLst>
        </p:spPr>
      </p:pic>
      <p:cxnSp>
        <p:nvCxnSpPr>
          <p:cNvPr id="8" name="Straight Arrow Connector 7">
            <a:extLst>
              <a:ext uri="{FF2B5EF4-FFF2-40B4-BE49-F238E27FC236}">
                <a16:creationId xmlns:a16="http://schemas.microsoft.com/office/drawing/2014/main" id="{845EDE7A-7481-0919-00BB-B6D3B852FD80}"/>
              </a:ext>
            </a:extLst>
          </p:cNvPr>
          <p:cNvCxnSpPr>
            <a:cxnSpLocks/>
          </p:cNvCxnSpPr>
          <p:nvPr/>
        </p:nvCxnSpPr>
        <p:spPr>
          <a:xfrm flipH="1">
            <a:off x="2681615" y="4753757"/>
            <a:ext cx="830729" cy="8711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77CC57-FF96-DE6A-CF2E-9E03B092857B}"/>
              </a:ext>
            </a:extLst>
          </p:cNvPr>
          <p:cNvSpPr txBox="1"/>
          <p:nvPr/>
        </p:nvSpPr>
        <p:spPr>
          <a:xfrm>
            <a:off x="633247" y="5624916"/>
            <a:ext cx="2351822" cy="477054"/>
          </a:xfrm>
          <a:prstGeom prst="rect">
            <a:avLst/>
          </a:prstGeom>
          <a:noFill/>
          <a:ln>
            <a:solidFill>
              <a:schemeClr val="bg1"/>
            </a:solidFill>
          </a:ln>
        </p:spPr>
        <p:txBody>
          <a:bodyPr wrap="square" rtlCol="0">
            <a:spAutoFit/>
          </a:bodyPr>
          <a:lstStyle/>
          <a:p>
            <a:r>
              <a:rPr lang="en-GB" sz="2500" b="1" dirty="0">
                <a:ln w="22225">
                  <a:solidFill>
                    <a:schemeClr val="accent2"/>
                  </a:solidFill>
                  <a:prstDash val="solid"/>
                </a:ln>
                <a:solidFill>
                  <a:schemeClr val="accent2">
                    <a:lumMod val="40000"/>
                    <a:lumOff val="60000"/>
                  </a:schemeClr>
                </a:solidFill>
              </a:rPr>
              <a:t>Service Users</a:t>
            </a:r>
          </a:p>
        </p:txBody>
      </p:sp>
      <p:sp>
        <p:nvSpPr>
          <p:cNvPr id="11" name="TextBox 10">
            <a:extLst>
              <a:ext uri="{FF2B5EF4-FFF2-40B4-BE49-F238E27FC236}">
                <a16:creationId xmlns:a16="http://schemas.microsoft.com/office/drawing/2014/main" id="{7FBC769A-AC6A-E121-F48D-F7712F91BA99}"/>
              </a:ext>
            </a:extLst>
          </p:cNvPr>
          <p:cNvSpPr txBox="1"/>
          <p:nvPr/>
        </p:nvSpPr>
        <p:spPr>
          <a:xfrm>
            <a:off x="4920089" y="5704943"/>
            <a:ext cx="2351822" cy="477054"/>
          </a:xfrm>
          <a:prstGeom prst="rect">
            <a:avLst/>
          </a:prstGeom>
          <a:noFill/>
          <a:ln>
            <a:solidFill>
              <a:schemeClr val="bg1"/>
            </a:solidFill>
          </a:ln>
        </p:spPr>
        <p:txBody>
          <a:bodyPr wrap="square" rtlCol="0">
            <a:spAutoFit/>
          </a:bodyPr>
          <a:lstStyle/>
          <a:p>
            <a:r>
              <a:rPr lang="en-GB" sz="2500" b="1" dirty="0">
                <a:ln w="22225">
                  <a:solidFill>
                    <a:schemeClr val="accent2"/>
                  </a:solidFill>
                  <a:prstDash val="solid"/>
                </a:ln>
                <a:solidFill>
                  <a:schemeClr val="accent2">
                    <a:lumMod val="40000"/>
                    <a:lumOff val="60000"/>
                  </a:schemeClr>
                </a:solidFill>
              </a:rPr>
              <a:t>Staff </a:t>
            </a:r>
          </a:p>
        </p:txBody>
      </p:sp>
      <p:cxnSp>
        <p:nvCxnSpPr>
          <p:cNvPr id="13" name="Straight Arrow Connector 12">
            <a:extLst>
              <a:ext uri="{FF2B5EF4-FFF2-40B4-BE49-F238E27FC236}">
                <a16:creationId xmlns:a16="http://schemas.microsoft.com/office/drawing/2014/main" id="{2340E0D0-38E1-ED9A-E321-957A99AA8716}"/>
              </a:ext>
            </a:extLst>
          </p:cNvPr>
          <p:cNvCxnSpPr>
            <a:cxnSpLocks/>
          </p:cNvCxnSpPr>
          <p:nvPr/>
        </p:nvCxnSpPr>
        <p:spPr>
          <a:xfrm rot="16200000" flipH="1">
            <a:off x="3748604" y="4826939"/>
            <a:ext cx="951185" cy="8048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3803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0"/>
                                        <p:tgtEl>
                                          <p:spTgt spid="6"/>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18435">
                                            <p:txEl>
                                              <p:pRg st="0" end="0"/>
                                            </p:txEl>
                                          </p:spTgt>
                                        </p:tgtEl>
                                        <p:attrNameLst>
                                          <p:attrName>style.visibility</p:attrName>
                                        </p:attrNameLst>
                                      </p:cBhvr>
                                      <p:to>
                                        <p:strVal val="visible"/>
                                      </p:to>
                                    </p:set>
                                    <p:animEffect transition="in" filter="fade">
                                      <p:cBhvr>
                                        <p:cTn id="10" dur="750"/>
                                        <p:tgtEl>
                                          <p:spTgt spid="18435">
                                            <p:txEl>
                                              <p:pRg st="0" end="0"/>
                                            </p:txEl>
                                          </p:spTgt>
                                        </p:tgtEl>
                                      </p:cBhvr>
                                    </p:animEffect>
                                  </p:childTnLst>
                                </p:cTn>
                              </p:par>
                              <p:par>
                                <p:cTn id="11" presetID="6" presetClass="emph" presetSubtype="0" decel="50000" fill="hold" nodeType="withEffect">
                                  <p:stCondLst>
                                    <p:cond delay="0"/>
                                  </p:stCondLst>
                                  <p:childTnLst>
                                    <p:animScale>
                                      <p:cBhvr>
                                        <p:cTn id="12" dur="2500" fill="hold"/>
                                        <p:tgtEl>
                                          <p:spTgt spid="6"/>
                                        </p:tgtEl>
                                      </p:cBhvr>
                                      <p:by x="125000" y="12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sky, sitting, fruit&#10;&#10;Description automatically generated">
            <a:extLst>
              <a:ext uri="{FF2B5EF4-FFF2-40B4-BE49-F238E27FC236}">
                <a16:creationId xmlns:a16="http://schemas.microsoft.com/office/drawing/2014/main" id="{70F52B34-98F2-4B23-B477-AB9DF65A1B0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199" y="3557861"/>
            <a:ext cx="2236557" cy="2236557"/>
          </a:xfrm>
          <a:prstGeom prst="rect">
            <a:avLst/>
          </a:prstGeom>
        </p:spPr>
      </p:pic>
      <p:sp>
        <p:nvSpPr>
          <p:cNvPr id="7" name="Rectangle: Rounded Corners 6">
            <a:extLst>
              <a:ext uri="{FF2B5EF4-FFF2-40B4-BE49-F238E27FC236}">
                <a16:creationId xmlns:a16="http://schemas.microsoft.com/office/drawing/2014/main" id="{C70E9250-8C41-4459-9D08-94A1CECFCEF9}"/>
              </a:ext>
            </a:extLst>
          </p:cNvPr>
          <p:cNvSpPr/>
          <p:nvPr/>
        </p:nvSpPr>
        <p:spPr>
          <a:xfrm>
            <a:off x="2850460" y="2639785"/>
            <a:ext cx="8269980" cy="1578429"/>
          </a:xfrm>
          <a:prstGeom prst="roundRect">
            <a:avLst/>
          </a:prstGeom>
          <a:solidFill>
            <a:srgbClr val="C0B0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24EF8E-F0BE-408A-93A6-73625C0B6B65}"/>
              </a:ext>
            </a:extLst>
          </p:cNvPr>
          <p:cNvSpPr>
            <a:spLocks noGrp="1"/>
          </p:cNvSpPr>
          <p:nvPr>
            <p:ph type="title"/>
          </p:nvPr>
        </p:nvSpPr>
        <p:spPr>
          <a:xfrm>
            <a:off x="838199" y="674069"/>
            <a:ext cx="10943897" cy="1325563"/>
          </a:xfrm>
        </p:spPr>
        <p:txBody>
          <a:bodyPr/>
          <a:lstStyle/>
          <a:p>
            <a:r>
              <a:rPr lang="en-GB" b="1" dirty="0">
                <a:solidFill>
                  <a:srgbClr val="7030A0"/>
                </a:solidFill>
              </a:rPr>
              <a:t>What is a Psychologically Informed Environment (PIE) in a nutshell? </a:t>
            </a:r>
          </a:p>
        </p:txBody>
      </p:sp>
      <p:sp>
        <p:nvSpPr>
          <p:cNvPr id="3" name="Content Placeholder 2">
            <a:extLst>
              <a:ext uri="{FF2B5EF4-FFF2-40B4-BE49-F238E27FC236}">
                <a16:creationId xmlns:a16="http://schemas.microsoft.com/office/drawing/2014/main" id="{E422A08C-AFE8-44D2-9CAF-D412AAFCED20}"/>
              </a:ext>
            </a:extLst>
          </p:cNvPr>
          <p:cNvSpPr>
            <a:spLocks noGrp="1"/>
          </p:cNvSpPr>
          <p:nvPr>
            <p:ph idx="1"/>
          </p:nvPr>
        </p:nvSpPr>
        <p:spPr>
          <a:xfrm>
            <a:off x="2983810" y="2776811"/>
            <a:ext cx="8003280" cy="1792740"/>
          </a:xfrm>
        </p:spPr>
        <p:txBody>
          <a:bodyPr>
            <a:normAutofit/>
          </a:bodyPr>
          <a:lstStyle/>
          <a:p>
            <a:pPr marL="0" indent="0" algn="just">
              <a:lnSpc>
                <a:spcPct val="110000"/>
              </a:lnSpc>
              <a:buNone/>
            </a:pPr>
            <a:r>
              <a:rPr lang="en-GB" sz="2400" dirty="0"/>
              <a:t>A PIE is any setting/service/organisation with a coherent psychological framework that holds trauma, mental health and wellbeing at the centre of its understanding and interventions</a:t>
            </a:r>
            <a:r>
              <a:rPr lang="en-GB" sz="2500" dirty="0"/>
              <a:t>.  </a:t>
            </a:r>
          </a:p>
          <a:p>
            <a:pPr marL="0" indent="0" algn="just">
              <a:lnSpc>
                <a:spcPct val="110000"/>
              </a:lnSpc>
              <a:buNone/>
            </a:pPr>
            <a:endParaRPr lang="en-GB" sz="2500" dirty="0">
              <a:solidFill>
                <a:srgbClr val="7030A0"/>
              </a:solidFill>
            </a:endParaRPr>
          </a:p>
          <a:p>
            <a:pPr marL="0" indent="0" algn="just">
              <a:lnSpc>
                <a:spcPct val="110000"/>
              </a:lnSpc>
              <a:buNone/>
            </a:pPr>
            <a:endParaRPr lang="en-GB" altLang="en-US" dirty="0"/>
          </a:p>
          <a:p>
            <a:pPr marL="0" indent="0" algn="r">
              <a:buNone/>
            </a:pPr>
            <a:endParaRPr lang="en-GB" sz="3000" i="1" dirty="0"/>
          </a:p>
        </p:txBody>
      </p:sp>
    </p:spTree>
    <p:extLst>
      <p:ext uri="{BB962C8B-B14F-4D97-AF65-F5344CB8AC3E}">
        <p14:creationId xmlns:p14="http://schemas.microsoft.com/office/powerpoint/2010/main" val="574453556"/>
      </p:ext>
    </p:extLst>
  </p:cSld>
  <p:clrMapOvr>
    <a:masterClrMapping/>
  </p:clrMapOvr>
</p:sld>
</file>

<file path=ppt/theme/theme1.xml><?xml version="1.0" encoding="utf-8"?>
<a:theme xmlns:a="http://schemas.openxmlformats.org/drawingml/2006/main" name="aneemo 2020 theme">
  <a:themeElements>
    <a:clrScheme name="aneemo 2020 colours">
      <a:dk1>
        <a:srgbClr val="32BBA6"/>
      </a:dk1>
      <a:lt1>
        <a:srgbClr val="FFFFFF"/>
      </a:lt1>
      <a:dk2>
        <a:srgbClr val="314958"/>
      </a:dk2>
      <a:lt2>
        <a:srgbClr val="FFFFFF"/>
      </a:lt2>
      <a:accent1>
        <a:srgbClr val="32BBA6"/>
      </a:accent1>
      <a:accent2>
        <a:srgbClr val="75485E"/>
      </a:accent2>
      <a:accent3>
        <a:srgbClr val="CB904D"/>
      </a:accent3>
      <a:accent4>
        <a:srgbClr val="DFCC74"/>
      </a:accent4>
      <a:accent5>
        <a:srgbClr val="C3E991"/>
      </a:accent5>
      <a:accent6>
        <a:srgbClr val="FF7844"/>
      </a:accent6>
      <a:hlink>
        <a:srgbClr val="4472C4"/>
      </a:hlink>
      <a:folHlink>
        <a:srgbClr val="954F72"/>
      </a:folHlink>
    </a:clrScheme>
    <a:fontScheme name="aneemo fonts">
      <a:majorFont>
        <a:latin typeface="Helvetica"/>
        <a:ea typeface=""/>
        <a:cs typeface=""/>
      </a:majorFont>
      <a:minorFont>
        <a:latin typeface="Helvetic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eemo 2020 theme" id="{3EEE9612-C36E-324A-9BC4-547DD446802A}" vid="{94A8D0C5-0D0F-CF4F-80E1-F8974504E7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aneemo 2020 theme</Template>
  <TotalTime>1138</TotalTime>
  <Words>2334</Words>
  <Application>Microsoft Office PowerPoint</Application>
  <PresentationFormat>Widescreen</PresentationFormat>
  <Paragraphs>249</Paragraphs>
  <Slides>20</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Calibri</vt:lpstr>
      <vt:lpstr>Calibri Light</vt:lpstr>
      <vt:lpstr>Helvetica</vt:lpstr>
      <vt:lpstr>Helvetica Light</vt:lpstr>
      <vt:lpstr>Helvetica Neue</vt:lpstr>
      <vt:lpstr>Helvetica Neue Medium</vt:lpstr>
      <vt:lpstr>Segoe UI Historic</vt:lpstr>
      <vt:lpstr>Trebuchet MS</vt:lpstr>
      <vt:lpstr>Wingdings</vt:lpstr>
      <vt:lpstr>aneemo 2020 theme</vt:lpstr>
      <vt:lpstr>Office Theme</vt:lpstr>
      <vt:lpstr>PowerPoint Presentation</vt:lpstr>
      <vt:lpstr>PowerPoint Presentation</vt:lpstr>
      <vt:lpstr>PowerPoint Presentation</vt:lpstr>
      <vt:lpstr>‘Compound trauma’   “There is a vicious circle between trauma and homelessness”  Feantsa, 2017</vt:lpstr>
      <vt:lpstr>Understanding our own and other people’s stress, distress and anger</vt:lpstr>
      <vt:lpstr>Stress and Distress at Work</vt:lpstr>
      <vt:lpstr>PowerPoint Presentation</vt:lpstr>
      <vt:lpstr> </vt:lpstr>
      <vt:lpstr>What is a Psychologically Informed Environment (PIE) in a nutshell? </vt:lpstr>
      <vt:lpstr>PowerPoint Presentation</vt:lpstr>
      <vt:lpstr>PowerPoint Presentation</vt:lpstr>
      <vt:lpstr>2) Relationships –       we are relational beings! </vt:lpstr>
      <vt:lpstr>3) Staff Training &amp; Support</vt:lpstr>
      <vt:lpstr>4) The Environment and Spaces of Opportunity</vt:lpstr>
      <vt:lpstr>5) Culture of Learning and Enquiry</vt:lpstr>
      <vt:lpstr>What keeps our wheels turning?  Staff Support Structures</vt:lpstr>
      <vt:lpstr>Self-care in the care professions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Emma Williamson</dc:creator>
  <cp:lastModifiedBy>Dr Emma Williamson</cp:lastModifiedBy>
  <cp:revision>17</cp:revision>
  <dcterms:created xsi:type="dcterms:W3CDTF">2020-02-24T21:55:44Z</dcterms:created>
  <dcterms:modified xsi:type="dcterms:W3CDTF">2023-06-06T11:39:52Z</dcterms:modified>
</cp:coreProperties>
</file>