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16"/>
  </p:notesMasterIdLst>
  <p:handoutMasterIdLst>
    <p:handoutMasterId r:id="rId17"/>
  </p:handoutMasterIdLst>
  <p:sldIdLst>
    <p:sldId id="446" r:id="rId5"/>
    <p:sldId id="464" r:id="rId6"/>
    <p:sldId id="470" r:id="rId7"/>
    <p:sldId id="463" r:id="rId8"/>
    <p:sldId id="426" r:id="rId9"/>
    <p:sldId id="454" r:id="rId10"/>
    <p:sldId id="434" r:id="rId11"/>
    <p:sldId id="456" r:id="rId12"/>
    <p:sldId id="471" r:id="rId13"/>
    <p:sldId id="469" r:id="rId14"/>
    <p:sldId id="468" r:id="rId1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B"/>
    <a:srgbClr val="B9B9B9"/>
    <a:srgbClr val="6667AB"/>
    <a:srgbClr val="86A293"/>
    <a:srgbClr val="8C5896"/>
    <a:srgbClr val="7C6560"/>
    <a:srgbClr val="29282D"/>
    <a:srgbClr val="E288B6"/>
    <a:srgbClr val="D75078"/>
    <a:srgbClr val="B38F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36"/>
    <p:restoredTop sz="85966"/>
  </p:normalViewPr>
  <p:slideViewPr>
    <p:cSldViewPr snapToGrid="0">
      <p:cViewPr varScale="1">
        <p:scale>
          <a:sx n="89" d="100"/>
          <a:sy n="89" d="100"/>
        </p:scale>
        <p:origin x="176" y="224"/>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1 Taylor" userId="1194c95e-f758-45ce-a21c-4ce9cabcee30" providerId="ADAL" clId="{A26BE462-80F8-46B4-86D8-624BB097861E}"/>
    <pc:docChg chg="modSld">
      <pc:chgData name="Gill1 Taylor" userId="1194c95e-f758-45ce-a21c-4ce9cabcee30" providerId="ADAL" clId="{A26BE462-80F8-46B4-86D8-624BB097861E}" dt="2023-03-09T08:21:09.685" v="19" actId="1076"/>
      <pc:docMkLst>
        <pc:docMk/>
      </pc:docMkLst>
      <pc:sldChg chg="modNotesTx">
        <pc:chgData name="Gill1 Taylor" userId="1194c95e-f758-45ce-a21c-4ce9cabcee30" providerId="ADAL" clId="{A26BE462-80F8-46B4-86D8-624BB097861E}" dt="2023-03-09T08:20:24.779" v="2" actId="20577"/>
        <pc:sldMkLst>
          <pc:docMk/>
          <pc:sldMk cId="1646138950" sldId="426"/>
        </pc:sldMkLst>
      </pc:sldChg>
      <pc:sldChg chg="modSp mod">
        <pc:chgData name="Gill1 Taylor" userId="1194c95e-f758-45ce-a21c-4ce9cabcee30" providerId="ADAL" clId="{A26BE462-80F8-46B4-86D8-624BB097861E}" dt="2023-03-09T08:21:09.685" v="19" actId="1076"/>
        <pc:sldMkLst>
          <pc:docMk/>
          <pc:sldMk cId="2708177211" sldId="427"/>
        </pc:sldMkLst>
        <pc:spChg chg="mod">
          <ac:chgData name="Gill1 Taylor" userId="1194c95e-f758-45ce-a21c-4ce9cabcee30" providerId="ADAL" clId="{A26BE462-80F8-46B4-86D8-624BB097861E}" dt="2023-03-09T08:21:09.685" v="19" actId="1076"/>
          <ac:spMkLst>
            <pc:docMk/>
            <pc:sldMk cId="2708177211" sldId="427"/>
            <ac:spMk id="3" creationId="{7B91B0F8-EDCA-43C7-A602-F46DA2202AA8}"/>
          </ac:spMkLst>
        </pc:spChg>
      </pc:sldChg>
      <pc:sldChg chg="modSp mod">
        <pc:chgData name="Gill1 Taylor" userId="1194c95e-f758-45ce-a21c-4ce9cabcee30" providerId="ADAL" clId="{A26BE462-80F8-46B4-86D8-624BB097861E}" dt="2023-03-09T08:20:16.819" v="0" actId="207"/>
        <pc:sldMkLst>
          <pc:docMk/>
          <pc:sldMk cId="3884507190" sldId="454"/>
        </pc:sldMkLst>
        <pc:spChg chg="mod">
          <ac:chgData name="Gill1 Taylor" userId="1194c95e-f758-45ce-a21c-4ce9cabcee30" providerId="ADAL" clId="{A26BE462-80F8-46B4-86D8-624BB097861E}" dt="2023-03-09T08:20:16.819" v="0" actId="207"/>
          <ac:spMkLst>
            <pc:docMk/>
            <pc:sldMk cId="3884507190" sldId="454"/>
            <ac:spMk id="2" creationId="{B57FD4E4-B048-81EB-915E-DD94D561C2CD}"/>
          </ac:spMkLst>
        </pc:spChg>
      </pc:sldChg>
      <pc:sldChg chg="modSp mod">
        <pc:chgData name="Gill1 Taylor" userId="1194c95e-f758-45ce-a21c-4ce9cabcee30" providerId="ADAL" clId="{A26BE462-80F8-46B4-86D8-624BB097861E}" dt="2023-03-09T08:20:47.411" v="3" actId="1076"/>
        <pc:sldMkLst>
          <pc:docMk/>
          <pc:sldMk cId="1534192466" sldId="466"/>
        </pc:sldMkLst>
        <pc:spChg chg="mod">
          <ac:chgData name="Gill1 Taylor" userId="1194c95e-f758-45ce-a21c-4ce9cabcee30" providerId="ADAL" clId="{A26BE462-80F8-46B4-86D8-624BB097861E}" dt="2023-03-09T08:20:47.411" v="3" actId="1076"/>
          <ac:spMkLst>
            <pc:docMk/>
            <pc:sldMk cId="1534192466" sldId="466"/>
            <ac:spMk id="14" creationId="{FCF9AA48-FBF4-BDFB-9224-70D7142373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pPr rtl="0"/>
            <a:fld id="{57194463-BB47-4B36-91B7-153B258F4D90}" type="datetime1">
              <a:rPr lang="en-GB" smtClean="0"/>
              <a:t>09/06/2023</a:t>
            </a:fld>
            <a:endParaRPr lang="en-GB"/>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en-GB" smtClean="0"/>
              <a:t>‹#›</a:t>
            </a:fld>
            <a:endParaRPr lang="en-GB"/>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pPr rtl="0"/>
            <a:fld id="{BB8101A6-4DD6-450C-BDEC-5915490A5285}" type="datetime1">
              <a:rPr lang="en-GB" noProof="0" smtClean="0"/>
              <a:t>09/06/2023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en-GB" noProof="0" smtClean="0"/>
              <a:t>‹#›</a:t>
            </a:fld>
            <a:endParaRPr lang="en-GB"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03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5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2212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anti-social </a:t>
            </a:r>
            <a:r>
              <a:rPr lang="en-US" dirty="0" err="1"/>
              <a:t>behaviour</a:t>
            </a:r>
            <a:r>
              <a:rPr lang="en-US" dirty="0"/>
              <a:t> bill currently going through the House of Commons – anti-social </a:t>
            </a:r>
            <a:r>
              <a:rPr lang="en-US" dirty="0" err="1"/>
              <a:t>behaviour</a:t>
            </a:r>
            <a:r>
              <a:rPr lang="en-US" dirty="0"/>
              <a:t> legislation is proposed to be used to force people into social care and other support if they are living on the streets.</a:t>
            </a:r>
          </a:p>
        </p:txBody>
      </p:sp>
    </p:spTree>
    <p:extLst>
      <p:ext uri="{BB962C8B-B14F-4D97-AF65-F5344CB8AC3E}">
        <p14:creationId xmlns:p14="http://schemas.microsoft.com/office/powerpoint/2010/main" val="164998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Available at: https://</a:t>
            </a:r>
            <a:r>
              <a:rPr lang="en-GB" dirty="0" err="1"/>
              <a:t>www.local.gov.uk</a:t>
            </a:r>
            <a:r>
              <a:rPr lang="en-GB" dirty="0"/>
              <a:t>/sites/default/files/documents/Practice_Tool_9%20Anti-oppressive_practice%20WEB.pdf </a:t>
            </a:r>
          </a:p>
        </p:txBody>
      </p:sp>
    </p:spTree>
    <p:extLst>
      <p:ext uri="{BB962C8B-B14F-4D97-AF65-F5344CB8AC3E}">
        <p14:creationId xmlns:p14="http://schemas.microsoft.com/office/powerpoint/2010/main" val="99834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Silence=Death project (1987) 6 activists, became worldwide mantra for change. Movement demanding access to healthcare and equal treatment for HIV+ people – an example of how homophobia and racism had a direct impact on health and care (often for homeless  and trans people specifically). </a:t>
            </a:r>
          </a:p>
          <a:p>
            <a:endParaRPr lang="en-GB" dirty="0"/>
          </a:p>
          <a:p>
            <a:r>
              <a:rPr lang="en-GB" dirty="0"/>
              <a:t>Watch </a:t>
            </a:r>
            <a:r>
              <a:rPr lang="en-GB" i="1" dirty="0"/>
              <a:t>Paris is Burning </a:t>
            </a:r>
          </a:p>
        </p:txBody>
      </p:sp>
    </p:spTree>
    <p:extLst>
      <p:ext uri="{BB962C8B-B14F-4D97-AF65-F5344CB8AC3E}">
        <p14:creationId xmlns:p14="http://schemas.microsoft.com/office/powerpoint/2010/main" val="20525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UFFC – deaths in custody, detention and mental health inpatient facilities – 1839 deaths in or immediately following custody since 1990 (Inquest casework and monitoring). </a:t>
            </a:r>
          </a:p>
          <a:p>
            <a:pPr rtl="0"/>
            <a:endParaRPr lang="en-GB" dirty="0"/>
          </a:p>
          <a:p>
            <a:pPr rtl="0"/>
            <a:r>
              <a:rPr lang="en-GB" dirty="0"/>
              <a:t>Watch </a:t>
            </a:r>
            <a:r>
              <a:rPr lang="en-GB" i="1" dirty="0"/>
              <a:t>Injustice</a:t>
            </a:r>
            <a:r>
              <a:rPr lang="en-GB" dirty="0"/>
              <a:t> and </a:t>
            </a:r>
            <a:r>
              <a:rPr lang="en-GB" i="1" dirty="0"/>
              <a:t>Ultraviolence</a:t>
            </a:r>
          </a:p>
        </p:txBody>
      </p:sp>
    </p:spTree>
    <p:extLst>
      <p:ext uri="{BB962C8B-B14F-4D97-AF65-F5344CB8AC3E}">
        <p14:creationId xmlns:p14="http://schemas.microsoft.com/office/powerpoint/2010/main" val="314143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‘504 Sit-In’ (1977) is a good example of solidarity in and between social justice movements – black panthers and disability justice movements. This is Brad Lomax and Judy </a:t>
            </a:r>
            <a:r>
              <a:rPr lang="en-GB" sz="1200" dirty="0" err="1"/>
              <a:t>Heumann</a:t>
            </a:r>
            <a:r>
              <a:rPr lang="en-GB" sz="1200" dirty="0"/>
              <a:t>, co-leaders of the sit-in.</a:t>
            </a:r>
          </a:p>
          <a:p>
            <a:endParaRPr lang="en-GB" dirty="0"/>
          </a:p>
          <a:p>
            <a:r>
              <a:rPr lang="en-GB" dirty="0"/>
              <a:t>Watch </a:t>
            </a:r>
            <a:r>
              <a:rPr lang="en-GB" i="1" dirty="0"/>
              <a:t>Crip Camp</a:t>
            </a:r>
          </a:p>
        </p:txBody>
      </p:sp>
    </p:spTree>
    <p:extLst>
      <p:ext uri="{BB962C8B-B14F-4D97-AF65-F5344CB8AC3E}">
        <p14:creationId xmlns:p14="http://schemas.microsoft.com/office/powerpoint/2010/main" val="83432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Commitments to choice, control and person-centred care are not new in social work. </a:t>
            </a:r>
            <a:r>
              <a:rPr lang="en-GB" i="1" dirty="0"/>
              <a:t>But is that the same as autonomy?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99113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bell hooks – ‘education as the practice of freedom’</a:t>
            </a:r>
          </a:p>
          <a:p>
            <a:r>
              <a:rPr lang="en-GB" dirty="0"/>
              <a:t>Angela Davis – activist and teacher</a:t>
            </a:r>
          </a:p>
          <a:p>
            <a:r>
              <a:rPr lang="en-GB" dirty="0"/>
              <a:t>MLK, teacher, </a:t>
            </a:r>
          </a:p>
          <a:p>
            <a:r>
              <a:rPr lang="en-GB" dirty="0"/>
              <a:t>Nelson Mandela, teacher</a:t>
            </a:r>
          </a:p>
          <a:p>
            <a:r>
              <a:rPr lang="en-GB" dirty="0"/>
              <a:t>Maya Angelou, teacher</a:t>
            </a:r>
          </a:p>
        </p:txBody>
      </p:sp>
    </p:spTree>
    <p:extLst>
      <p:ext uri="{BB962C8B-B14F-4D97-AF65-F5344CB8AC3E}">
        <p14:creationId xmlns:p14="http://schemas.microsoft.com/office/powerpoint/2010/main" val="19863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en-GB"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en-GB"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en-GB" noProof="0"/>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en-GB" noProof="0"/>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en-GB" noProof="0"/>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en-GB" noProof="0"/>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en-GB" noProof="0"/>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en-GB" noProof="0"/>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en-GB" noProof="0"/>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en-GB" noProof="0"/>
              <a:t>Click icon to add picture</a:t>
            </a:r>
          </a:p>
        </p:txBody>
      </p:sp>
    </p:spTree>
    <p:extLst>
      <p:ext uri="{BB962C8B-B14F-4D97-AF65-F5344CB8AC3E}">
        <p14:creationId xmlns:p14="http://schemas.microsoft.com/office/powerpoint/2010/main" val="61361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en-GB" noProof="0"/>
              <a:t>Click icon to add picture</a:t>
            </a:r>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173869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en-GB" noProof="0"/>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en-GB" noProof="0"/>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en-GB" noProof="0"/>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en-GB" noProof="0"/>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en-GB" noProof="0"/>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en-GB" noProof="0"/>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en-GB" noProof="0"/>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en-GB" noProof="0"/>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en-GB" noProof="0"/>
              <a:t>Click icon to add picture</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en-GB" noProof="0"/>
              <a:t>Click icon to add picture</a:t>
            </a:r>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en-GB" noProof="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en-GB" noProof="0"/>
              <a:t>Click icon to add picture</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en-GB" noProof="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en-GB" noProof="0"/>
              <a:t>Click to edit Master title style</a:t>
            </a:r>
          </a:p>
        </p:txBody>
      </p:sp>
    </p:spTree>
    <p:extLst>
      <p:ext uri="{BB962C8B-B14F-4D97-AF65-F5344CB8AC3E}">
        <p14:creationId xmlns:p14="http://schemas.microsoft.com/office/powerpoint/2010/main" val="29346124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22059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en-GB" noProof="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en-GB" noProof="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 id="2147483736" r:id="rId6"/>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 id="2147483732" r:id="rId3"/>
    <p:sldLayoutId id="2147483733" r:id="rId4"/>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mailto:gillktaylor@gmail.com"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duotone>
              <a:schemeClr val="accent3">
                <a:shade val="45000"/>
                <a:satMod val="135000"/>
              </a:schemeClr>
              <a:prstClr val="white"/>
            </a:duotone>
          </a:blip>
          <a:srcRect/>
          <a:stretch/>
        </p:blipFill>
        <p:spPr>
          <a:xfrm>
            <a:off x="0" y="1"/>
            <a:ext cx="8040414" cy="6857999"/>
          </a:xfrm>
        </p:spPr>
      </p:pic>
      <p:pic>
        <p:nvPicPr>
          <p:cNvPr id="2" name="Picture 2" descr="Black Harm Reduction and Drug Policy Leaders Centering Public Health's Role  in Drug Use - Vital Strategies">
            <a:extLst>
              <a:ext uri="{FF2B5EF4-FFF2-40B4-BE49-F238E27FC236}">
                <a16:creationId xmlns:a16="http://schemas.microsoft.com/office/drawing/2014/main" id="{C1FC4C3B-85AE-4EC2-FE38-35CA96EB14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3" t="-2" r="40498" b="4760"/>
          <a:stretch/>
        </p:blipFill>
        <p:spPr bwMode="auto">
          <a:xfrm>
            <a:off x="7410450" y="3276598"/>
            <a:ext cx="4781550" cy="3563322"/>
          </a:xfrm>
          <a:prstGeom prst="rect">
            <a:avLst/>
          </a:prstGeom>
          <a:solidFill>
            <a:srgbClr val="FFFFFF"/>
          </a:solidFill>
          <a:ln w="28575">
            <a:solidFill>
              <a:schemeClr val="bg1"/>
            </a:solidFill>
          </a:ln>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20300" y="4340990"/>
            <a:ext cx="6506621" cy="2011482"/>
          </a:xfrm>
        </p:spPr>
        <p:txBody>
          <a:bodyPr rtlCol="0" anchor="t" anchorCtr="0">
            <a:normAutofit fontScale="90000"/>
          </a:bodyPr>
          <a:lstStyle/>
          <a:p>
            <a:pPr rtl="0">
              <a:lnSpc>
                <a:spcPct val="100000"/>
              </a:lnSpc>
            </a:pPr>
            <a:r>
              <a:rPr lang="en-GB" b="1" dirty="0"/>
              <a:t>HOMELESSNESS RADICAL SAFEGUARDING TOOLKIT</a:t>
            </a:r>
            <a:br>
              <a:rPr lang="en-GB" b="1" dirty="0"/>
            </a:br>
            <a:br>
              <a:rPr lang="en-GB" b="1" dirty="0"/>
            </a:br>
            <a:br>
              <a:rPr lang="en-GB" b="1" dirty="0"/>
            </a:br>
            <a:r>
              <a:rPr lang="en-GB" sz="1300" b="1" dirty="0"/>
              <a:t>London Network of Nurses and midwives conference </a:t>
            </a:r>
            <a:br>
              <a:rPr lang="en-GB" sz="1300" b="1" dirty="0"/>
            </a:br>
            <a:r>
              <a:rPr lang="en-GB" sz="1300" b="1" dirty="0"/>
              <a:t>10.06.2023</a:t>
            </a:r>
          </a:p>
        </p:txBody>
      </p:sp>
      <p:sp>
        <p:nvSpPr>
          <p:cNvPr id="5" name="Rectangle 7">
            <a:extLst>
              <a:ext uri="{FF2B5EF4-FFF2-40B4-BE49-F238E27FC236}">
                <a16:creationId xmlns:a16="http://schemas.microsoft.com/office/drawing/2014/main" id="{738A8190-EA0F-5F13-592F-BAD26149FDC5}"/>
              </a:ext>
            </a:extLst>
          </p:cNvPr>
          <p:cNvSpPr>
            <a:spLocks noChangeArrowheads="1"/>
          </p:cNvSpPr>
          <p:nvPr/>
        </p:nvSpPr>
        <p:spPr bwMode="auto">
          <a:xfrm>
            <a:off x="1226499" y="1704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a:extLst>
              <a:ext uri="{FF2B5EF4-FFF2-40B4-BE49-F238E27FC236}">
                <a16:creationId xmlns:a16="http://schemas.microsoft.com/office/drawing/2014/main" id="{F0262097-48BE-B051-B232-26ED7B33FF00}"/>
              </a:ext>
            </a:extLst>
          </p:cNvPr>
          <p:cNvSpPr>
            <a:spLocks noChangeArrowheads="1"/>
          </p:cNvSpPr>
          <p:nvPr/>
        </p:nvSpPr>
        <p:spPr bwMode="auto">
          <a:xfrm>
            <a:off x="1226499" y="6276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AutoShape 10">
            <a:extLst>
              <a:ext uri="{FF2B5EF4-FFF2-40B4-BE49-F238E27FC236}">
                <a16:creationId xmlns:a16="http://schemas.microsoft.com/office/drawing/2014/main" id="{BD083BBA-4667-BD45-5648-C9F4C1FCDE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omelessness protest shuts down Whitehall – Kath Duncan Equality &amp; Civil  Rights Network">
            <a:extLst>
              <a:ext uri="{FF2B5EF4-FFF2-40B4-BE49-F238E27FC236}">
                <a16:creationId xmlns:a16="http://schemas.microsoft.com/office/drawing/2014/main" id="{50D2ACFA-1FA7-9978-B670-03B136FCA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5" r="5436"/>
          <a:stretch/>
        </p:blipFill>
        <p:spPr bwMode="auto">
          <a:xfrm>
            <a:off x="7410450" y="0"/>
            <a:ext cx="4781550" cy="3429000"/>
          </a:xfrm>
          <a:prstGeom prst="rect">
            <a:avLst/>
          </a:prstGeom>
          <a:solidFill>
            <a:schemeClr val="bg1"/>
          </a:solidFill>
          <a:ln w="28575">
            <a:solidFill>
              <a:schemeClr val="bg1"/>
            </a:solidFill>
          </a:ln>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A76B03-A1F5-853D-BB9E-3CDEB748F8A2}"/>
              </a:ext>
            </a:extLst>
          </p:cNvPr>
          <p:cNvSpPr>
            <a:spLocks noGrp="1"/>
          </p:cNvSpPr>
          <p:nvPr>
            <p:ph type="title"/>
          </p:nvPr>
        </p:nvSpPr>
        <p:spPr>
          <a:xfrm>
            <a:off x="284967" y="1298824"/>
            <a:ext cx="3619501" cy="877824"/>
          </a:xfrm>
        </p:spPr>
        <p:txBody>
          <a:bodyPr>
            <a:normAutofit fontScale="90000"/>
          </a:bodyPr>
          <a:lstStyle/>
          <a:p>
            <a:r>
              <a:rPr lang="en-US" dirty="0"/>
              <a:t>A toolkit of what?</a:t>
            </a:r>
          </a:p>
        </p:txBody>
      </p:sp>
      <p:sp>
        <p:nvSpPr>
          <p:cNvPr id="8" name="Text Placeholder 7">
            <a:extLst>
              <a:ext uri="{FF2B5EF4-FFF2-40B4-BE49-F238E27FC236}">
                <a16:creationId xmlns:a16="http://schemas.microsoft.com/office/drawing/2014/main" id="{2614AEC0-28B0-AC5E-6104-A9D58712E225}"/>
              </a:ext>
            </a:extLst>
          </p:cNvPr>
          <p:cNvSpPr>
            <a:spLocks noGrp="1"/>
          </p:cNvSpPr>
          <p:nvPr>
            <p:ph type="body" sz="quarter" idx="14"/>
          </p:nvPr>
        </p:nvSpPr>
        <p:spPr>
          <a:xfrm>
            <a:off x="84290" y="2593618"/>
            <a:ext cx="4020854" cy="3964345"/>
          </a:xfrm>
        </p:spPr>
        <p:txBody>
          <a:bodyPr/>
          <a:lstStyle/>
          <a:p>
            <a:pPr marL="285750" indent="-285750">
              <a:buFont typeface="Arial" panose="020B0604020202020204" pitchFamily="34" charset="0"/>
              <a:buChar char="•"/>
            </a:pPr>
            <a:r>
              <a:rPr lang="en-US" dirty="0"/>
              <a:t>Reflections on homelessness experiences</a:t>
            </a:r>
          </a:p>
          <a:p>
            <a:pPr marL="285750" indent="-285750">
              <a:buFont typeface="Arial" panose="020B0604020202020204" pitchFamily="34" charset="0"/>
              <a:buChar char="•"/>
            </a:pPr>
            <a:r>
              <a:rPr lang="en-US" dirty="0"/>
              <a:t>Things to read and watch</a:t>
            </a:r>
          </a:p>
          <a:p>
            <a:pPr marL="285750" indent="-285750">
              <a:buFont typeface="Arial" panose="020B0604020202020204" pitchFamily="34" charset="0"/>
              <a:buChar char="•"/>
            </a:pPr>
            <a:r>
              <a:rPr lang="en-US" dirty="0"/>
              <a:t>Quotes</a:t>
            </a:r>
          </a:p>
          <a:p>
            <a:pPr marL="285750" indent="-285750">
              <a:buFont typeface="Arial" panose="020B0604020202020204" pitchFamily="34" charset="0"/>
              <a:buChar char="•"/>
            </a:pPr>
            <a:r>
              <a:rPr lang="en-US" dirty="0"/>
              <a:t>Reflective Activities</a:t>
            </a:r>
          </a:p>
          <a:p>
            <a:pPr marL="285750" indent="-285750">
              <a:buFont typeface="Arial" panose="020B0604020202020204" pitchFamily="34" charset="0"/>
              <a:buChar char="•"/>
            </a:pPr>
            <a:r>
              <a:rPr lang="en-US" dirty="0"/>
              <a:t>Facts and figures</a:t>
            </a:r>
          </a:p>
          <a:p>
            <a:pPr marL="285750" indent="-285750">
              <a:buFont typeface="Arial" panose="020B0604020202020204" pitchFamily="34" charset="0"/>
              <a:buChar char="•"/>
            </a:pPr>
            <a:r>
              <a:rPr lang="en-US" dirty="0"/>
              <a:t>Creative projects</a:t>
            </a:r>
          </a:p>
          <a:p>
            <a:pPr marL="285750" indent="-285750">
              <a:buFont typeface="Arial" panose="020B0604020202020204" pitchFamily="34" charset="0"/>
              <a:buChar char="•"/>
            </a:pPr>
            <a:r>
              <a:rPr lang="en-US" dirty="0"/>
              <a:t>Practical tools for groups and 1:1’s</a:t>
            </a:r>
          </a:p>
          <a:p>
            <a:pPr marL="285750" indent="-285750">
              <a:buFont typeface="Arial" panose="020B0604020202020204" pitchFamily="34" charset="0"/>
              <a:buChar char="•"/>
            </a:pPr>
            <a:r>
              <a:rPr lang="en-US" dirty="0"/>
              <a:t>Alternative &amp; forgotten histories</a:t>
            </a:r>
          </a:p>
          <a:p>
            <a:pPr marL="285750" indent="-285750">
              <a:buFont typeface="Arial" panose="020B0604020202020204" pitchFamily="34" charset="0"/>
              <a:buChar char="•"/>
            </a:pPr>
            <a:r>
              <a:rPr lang="en-US" dirty="0"/>
              <a:t>Places to visit</a:t>
            </a:r>
          </a:p>
        </p:txBody>
      </p:sp>
      <p:sp>
        <p:nvSpPr>
          <p:cNvPr id="10" name="Picture Placeholder 9">
            <a:extLst>
              <a:ext uri="{FF2B5EF4-FFF2-40B4-BE49-F238E27FC236}">
                <a16:creationId xmlns:a16="http://schemas.microsoft.com/office/drawing/2014/main" id="{11FFB1CC-EC1C-7FED-1273-CFE8DAB2D2DE}"/>
              </a:ext>
            </a:extLst>
          </p:cNvPr>
          <p:cNvSpPr>
            <a:spLocks noGrp="1"/>
          </p:cNvSpPr>
          <p:nvPr>
            <p:ph type="pic" sz="quarter" idx="15"/>
          </p:nvPr>
        </p:nvSpPr>
        <p:spPr/>
      </p:sp>
      <p:pic>
        <p:nvPicPr>
          <p:cNvPr id="15362" name="Picture 2" descr="5 TOOLKITS FOR SOCIAL ENTERPRISE – Social Enterprise Development in the  Baltic Sea Region">
            <a:extLst>
              <a:ext uri="{FF2B5EF4-FFF2-40B4-BE49-F238E27FC236}">
                <a16:creationId xmlns:a16="http://schemas.microsoft.com/office/drawing/2014/main" id="{5EFE4070-C8C9-37C6-74ED-3AE7E65CBC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54500" y="0"/>
            <a:ext cx="7480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0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hotos: March for the Homeless Opposite 10 Downing Street, London, April  15, 2015 | Andy Worthington">
            <a:extLst>
              <a:ext uri="{FF2B5EF4-FFF2-40B4-BE49-F238E27FC236}">
                <a16:creationId xmlns:a16="http://schemas.microsoft.com/office/drawing/2014/main" id="{FD918D52-85DF-370E-F1FD-5FBD45432D7E}"/>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8073" b="6928"/>
          <a:stretch/>
        </p:blipFill>
        <p:spPr bwMode="auto">
          <a:xfrm>
            <a:off x="0" y="10"/>
            <a:ext cx="12191980" cy="6857990"/>
          </a:xfrm>
          <a:prstGeom prst="rect">
            <a:avLst/>
          </a:prstGeom>
          <a:solidFill>
            <a:srgbClr val="FFFFFF"/>
          </a:solidFill>
        </p:spPr>
      </p:pic>
      <p:sp>
        <p:nvSpPr>
          <p:cNvPr id="5" name="Picture Placeholder 3">
            <a:extLst>
              <a:ext uri="{FF2B5EF4-FFF2-40B4-BE49-F238E27FC236}">
                <a16:creationId xmlns:a16="http://schemas.microsoft.com/office/drawing/2014/main" id="{DD2F7F3C-5928-B975-C22E-0E452838AE02}"/>
              </a:ext>
            </a:extLst>
          </p:cNvPr>
          <p:cNvSpPr txBox="1">
            <a:spLocks/>
          </p:cNvSpPr>
          <p:nvPr/>
        </p:nvSpPr>
        <p:spPr>
          <a:xfrm>
            <a:off x="4406900" y="152400"/>
            <a:ext cx="7480300" cy="6858000"/>
          </a:xfrm>
          <a:prstGeom prst="rect">
            <a:avLst/>
          </a:prstGeom>
        </p:spPr>
        <p:txBody>
          <a:bodyPr/>
          <a:lstStyle/>
          <a:p>
            <a:endParaRPr lang="en-US"/>
          </a:p>
        </p:txBody>
      </p:sp>
      <p:sp>
        <p:nvSpPr>
          <p:cNvPr id="7" name="TextBox 6">
            <a:extLst>
              <a:ext uri="{FF2B5EF4-FFF2-40B4-BE49-F238E27FC236}">
                <a16:creationId xmlns:a16="http://schemas.microsoft.com/office/drawing/2014/main" id="{30BC1B99-F23B-0392-6C46-C3B9831A6095}"/>
              </a:ext>
            </a:extLst>
          </p:cNvPr>
          <p:cNvSpPr txBox="1"/>
          <p:nvPr/>
        </p:nvSpPr>
        <p:spPr>
          <a:xfrm>
            <a:off x="754661" y="5295290"/>
            <a:ext cx="10682658" cy="1092607"/>
          </a:xfrm>
          <a:prstGeom prst="rect">
            <a:avLst/>
          </a:prstGeom>
          <a:noFill/>
        </p:spPr>
        <p:txBody>
          <a:bodyPr wrap="square">
            <a:spAutoFit/>
          </a:bodyPr>
          <a:lstStyle/>
          <a:p>
            <a:r>
              <a:rPr lang="en-US" sz="4500" b="1" dirty="0">
                <a:solidFill>
                  <a:srgbClr val="6667AB"/>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THANK YOU</a:t>
            </a:r>
          </a:p>
          <a:p>
            <a:r>
              <a:rPr lang="en-US" sz="2000" b="1" dirty="0">
                <a:solidFill>
                  <a:srgbClr val="6667AB"/>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If you’d like to be added to the toolkit mailing list e-mail me: </a:t>
            </a:r>
            <a:r>
              <a:rPr lang="en-US" sz="2000" b="1" dirty="0">
                <a:solidFill>
                  <a:srgbClr val="6667AB"/>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hlinkClick r:id="rId5"/>
              </a:rPr>
              <a:t>gillktaylor@gmail.com</a:t>
            </a:r>
            <a:r>
              <a:rPr lang="en-US" sz="2000" b="1" dirty="0">
                <a:solidFill>
                  <a:srgbClr val="6667AB"/>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   </a:t>
            </a:r>
            <a:endParaRPr lang="en-US" sz="2000" dirty="0"/>
          </a:p>
        </p:txBody>
      </p:sp>
    </p:spTree>
    <p:extLst>
      <p:ext uri="{BB962C8B-B14F-4D97-AF65-F5344CB8AC3E}">
        <p14:creationId xmlns:p14="http://schemas.microsoft.com/office/powerpoint/2010/main" val="45708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rtlCol="0"/>
          <a:lstStyle/>
          <a:p>
            <a:pPr rtl="0"/>
            <a:r>
              <a:rPr lang="en-GB" dirty="0"/>
              <a:t>background</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326571" y="2530929"/>
            <a:ext cx="3750129" cy="3951514"/>
          </a:xfrm>
        </p:spPr>
        <p:txBody>
          <a:bodyPr rtlCol="0"/>
          <a:lstStyle/>
          <a:p>
            <a:r>
              <a:rPr lang="en-GB" sz="1500" b="1" dirty="0"/>
              <a:t>Aim: </a:t>
            </a:r>
            <a:r>
              <a:rPr lang="en-GB" sz="1500" dirty="0"/>
              <a:t>to create an anti-oppressive toolkit for people working with adults affected by homelessness &amp; multiple disadvantage that builds on the principles of social justice movements</a:t>
            </a:r>
          </a:p>
          <a:p>
            <a:pPr marL="285750" indent="-285750">
              <a:buFontTx/>
              <a:buChar char="-"/>
            </a:pPr>
            <a:r>
              <a:rPr lang="en-GB" sz="1500" dirty="0"/>
              <a:t>Lived-experience led</a:t>
            </a:r>
          </a:p>
          <a:p>
            <a:pPr marL="285750" indent="-285750">
              <a:buFontTx/>
              <a:buChar char="-"/>
            </a:pPr>
            <a:r>
              <a:rPr lang="en-GB" sz="1500" dirty="0"/>
              <a:t>Informed by conversations with friends</a:t>
            </a:r>
          </a:p>
          <a:p>
            <a:pPr marL="285750" indent="-285750">
              <a:buFontTx/>
              <a:buChar char="-"/>
            </a:pPr>
            <a:r>
              <a:rPr lang="en-GB" sz="1500" dirty="0"/>
              <a:t>Inspired by a toolkit created for </a:t>
            </a:r>
            <a:r>
              <a:rPr lang="en-GB" sz="1500" dirty="0" err="1"/>
              <a:t>Maslaha</a:t>
            </a:r>
            <a:endParaRPr lang="en-GB" sz="1500" dirty="0"/>
          </a:p>
          <a:p>
            <a:pPr marL="285750" indent="-285750">
              <a:buFontTx/>
              <a:buChar char="-"/>
            </a:pPr>
            <a:r>
              <a:rPr lang="en-GB" sz="1500" dirty="0"/>
              <a:t>Supported by Research in Practice</a:t>
            </a:r>
          </a:p>
          <a:p>
            <a:pPr marL="285750" indent="-285750">
              <a:buFontTx/>
              <a:buChar char="-"/>
            </a:pPr>
            <a:endParaRPr lang="en-GB" sz="1500" dirty="0"/>
          </a:p>
          <a:p>
            <a:endParaRPr lang="en-GB" sz="1500" dirty="0"/>
          </a:p>
        </p:txBody>
      </p:sp>
      <p:pic>
        <p:nvPicPr>
          <p:cNvPr id="2" name="Picture 1">
            <a:extLst>
              <a:ext uri="{FF2B5EF4-FFF2-40B4-BE49-F238E27FC236}">
                <a16:creationId xmlns:a16="http://schemas.microsoft.com/office/drawing/2014/main" id="{B1F36076-5544-C117-38C9-0AFCF1BE13F1}"/>
              </a:ext>
            </a:extLst>
          </p:cNvPr>
          <p:cNvPicPr>
            <a:picLocks noChangeAspect="1"/>
          </p:cNvPicPr>
          <p:nvPr/>
        </p:nvPicPr>
        <p:blipFill rotWithShape="1">
          <a:blip r:embed="rId3"/>
          <a:srcRect l="43076" t="21526" r="5402" b="20501"/>
          <a:stretch/>
        </p:blipFill>
        <p:spPr>
          <a:xfrm>
            <a:off x="4823417" y="1228240"/>
            <a:ext cx="6583770" cy="4630120"/>
          </a:xfrm>
          <a:prstGeom prst="rect">
            <a:avLst/>
          </a:prstGeom>
        </p:spPr>
      </p:pic>
    </p:spTree>
    <p:extLst>
      <p:ext uri="{BB962C8B-B14F-4D97-AF65-F5344CB8AC3E}">
        <p14:creationId xmlns:p14="http://schemas.microsoft.com/office/powerpoint/2010/main" val="380584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53486F-781D-F6CA-672E-59512000B43F}"/>
              </a:ext>
            </a:extLst>
          </p:cNvPr>
          <p:cNvSpPr>
            <a:spLocks noGrp="1"/>
          </p:cNvSpPr>
          <p:nvPr>
            <p:ph type="body" sz="quarter" idx="14"/>
          </p:nvPr>
        </p:nvSpPr>
        <p:spPr/>
        <p:txBody>
          <a:bodyPr/>
          <a:lstStyle/>
          <a:p>
            <a:endParaRPr lang="en-US" dirty="0"/>
          </a:p>
        </p:txBody>
      </p:sp>
      <p:sp>
        <p:nvSpPr>
          <p:cNvPr id="5" name="Title 4">
            <a:extLst>
              <a:ext uri="{FF2B5EF4-FFF2-40B4-BE49-F238E27FC236}">
                <a16:creationId xmlns:a16="http://schemas.microsoft.com/office/drawing/2014/main" id="{02B44098-C409-BA89-AB8E-C4CE1CA7C500}"/>
              </a:ext>
            </a:extLst>
          </p:cNvPr>
          <p:cNvSpPr>
            <a:spLocks noGrp="1"/>
          </p:cNvSpPr>
          <p:nvPr>
            <p:ph type="title"/>
          </p:nvPr>
        </p:nvSpPr>
        <p:spPr>
          <a:xfrm>
            <a:off x="457200" y="1461541"/>
            <a:ext cx="3619501" cy="877824"/>
          </a:xfrm>
        </p:spPr>
        <p:txBody>
          <a:bodyPr>
            <a:normAutofit/>
          </a:bodyPr>
          <a:lstStyle/>
          <a:p>
            <a:pPr>
              <a:lnSpc>
                <a:spcPct val="100000"/>
              </a:lnSpc>
            </a:pPr>
            <a:r>
              <a:rPr lang="en-US" dirty="0"/>
              <a:t>LEGAL CONTEXT</a:t>
            </a:r>
            <a:endParaRPr lang="en-US" sz="2200" i="1" dirty="0"/>
          </a:p>
        </p:txBody>
      </p:sp>
      <p:sp>
        <p:nvSpPr>
          <p:cNvPr id="8" name="TextBox 7">
            <a:extLst>
              <a:ext uri="{FF2B5EF4-FFF2-40B4-BE49-F238E27FC236}">
                <a16:creationId xmlns:a16="http://schemas.microsoft.com/office/drawing/2014/main" id="{535C5B40-64A3-1718-F53F-9D47242EC329}"/>
              </a:ext>
            </a:extLst>
          </p:cNvPr>
          <p:cNvSpPr txBox="1"/>
          <p:nvPr/>
        </p:nvSpPr>
        <p:spPr>
          <a:xfrm>
            <a:off x="4522466" y="741169"/>
            <a:ext cx="6949695" cy="5497399"/>
          </a:xfrm>
          <a:prstGeom prst="rect">
            <a:avLst/>
          </a:prstGeom>
          <a:solidFill>
            <a:schemeClr val="bg1">
              <a:lumMod val="85000"/>
            </a:schemeClr>
          </a:solidFill>
        </p:spPr>
        <p:txBody>
          <a:bodyPr wrap="square" rtlCol="0">
            <a:noAutofit/>
          </a:bodyPr>
          <a:lstStyle/>
          <a:p>
            <a:pPr>
              <a:lnSpc>
                <a:spcPct val="150000"/>
              </a:lnSpc>
            </a:pPr>
            <a:r>
              <a:rPr lang="en-US" sz="1600" dirty="0"/>
              <a:t>There are many laws that operate both positively and negatively in the lives of people who are homeless; </a:t>
            </a:r>
          </a:p>
          <a:p>
            <a:pPr marL="285750" indent="-285750">
              <a:lnSpc>
                <a:spcPct val="150000"/>
              </a:lnSpc>
              <a:buFont typeface="Arial" panose="020B0604020202020204" pitchFamily="34" charset="0"/>
              <a:buChar char="•"/>
            </a:pPr>
            <a:r>
              <a:rPr lang="en-US" sz="1600" dirty="0"/>
              <a:t>Care Act (2014)</a:t>
            </a:r>
          </a:p>
          <a:p>
            <a:pPr marL="285750" indent="-285750">
              <a:lnSpc>
                <a:spcPct val="150000"/>
              </a:lnSpc>
              <a:buFont typeface="Arial" panose="020B0604020202020204" pitchFamily="34" charset="0"/>
              <a:buChar char="•"/>
            </a:pPr>
            <a:r>
              <a:rPr lang="en-US" sz="1600" dirty="0"/>
              <a:t>Housing Act (1996) and Homelessness Reduction Act (2018)</a:t>
            </a:r>
          </a:p>
          <a:p>
            <a:pPr marL="285750" indent="-285750">
              <a:lnSpc>
                <a:spcPct val="150000"/>
              </a:lnSpc>
              <a:buFont typeface="Arial" panose="020B0604020202020204" pitchFamily="34" charset="0"/>
              <a:buChar char="•"/>
            </a:pPr>
            <a:r>
              <a:rPr lang="en-US" sz="1600" dirty="0"/>
              <a:t>Equality Act (2010)</a:t>
            </a:r>
          </a:p>
          <a:p>
            <a:pPr marL="285750" indent="-285750">
              <a:lnSpc>
                <a:spcPct val="150000"/>
              </a:lnSpc>
              <a:buFont typeface="Arial" panose="020B0604020202020204" pitchFamily="34" charset="0"/>
              <a:buChar char="•"/>
            </a:pPr>
            <a:r>
              <a:rPr lang="en-US" sz="1600" dirty="0"/>
              <a:t>Domestic Abuse Act (2021)</a:t>
            </a:r>
          </a:p>
          <a:p>
            <a:pPr marL="285750" indent="-285750">
              <a:lnSpc>
                <a:spcPct val="150000"/>
              </a:lnSpc>
              <a:buFont typeface="Arial" panose="020B0604020202020204" pitchFamily="34" charset="0"/>
              <a:buChar char="•"/>
            </a:pPr>
            <a:r>
              <a:rPr lang="en-US" sz="1600" dirty="0"/>
              <a:t>Anti-Social </a:t>
            </a:r>
            <a:r>
              <a:rPr lang="en-US" sz="1600" dirty="0" err="1"/>
              <a:t>Behaviour</a:t>
            </a:r>
            <a:r>
              <a:rPr lang="en-US" sz="1600" dirty="0"/>
              <a:t>, Crime and Policing Act (2014)</a:t>
            </a:r>
          </a:p>
          <a:p>
            <a:pPr marL="285750" indent="-285750">
              <a:lnSpc>
                <a:spcPct val="150000"/>
              </a:lnSpc>
              <a:buFont typeface="Arial" panose="020B0604020202020204" pitchFamily="34" charset="0"/>
              <a:buChar char="•"/>
            </a:pPr>
            <a:r>
              <a:rPr lang="en-US" sz="1600" dirty="0"/>
              <a:t>Immigration Rules</a:t>
            </a:r>
          </a:p>
          <a:p>
            <a:pPr marL="285750" indent="-285750">
              <a:lnSpc>
                <a:spcPct val="150000"/>
              </a:lnSpc>
              <a:buFont typeface="Arial" panose="020B0604020202020204" pitchFamily="34" charset="0"/>
              <a:buChar char="•"/>
            </a:pPr>
            <a:endParaRPr lang="en-US" sz="1600" dirty="0"/>
          </a:p>
          <a:p>
            <a:pPr>
              <a:lnSpc>
                <a:spcPct val="120000"/>
              </a:lnSpc>
            </a:pPr>
            <a:r>
              <a:rPr lang="en-US" sz="1600" dirty="0"/>
              <a:t>The law is a foundation, not a ceiling. How can we expand definitions and duties within the law in the interests of people affected by homelessness?</a:t>
            </a:r>
          </a:p>
          <a:p>
            <a:pPr>
              <a:lnSpc>
                <a:spcPct val="120000"/>
              </a:lnSpc>
            </a:pPr>
            <a:endParaRPr lang="en-US" sz="1600" dirty="0"/>
          </a:p>
          <a:p>
            <a:pPr>
              <a:lnSpc>
                <a:spcPct val="120000"/>
              </a:lnSpc>
            </a:pPr>
            <a:r>
              <a:rPr lang="en-US" sz="1600" dirty="0"/>
              <a:t>The law can and does change; often legislative change comes about because of social justice movement and developments in practice.</a:t>
            </a:r>
          </a:p>
          <a:p>
            <a:pPr>
              <a:lnSpc>
                <a:spcPct val="120000"/>
              </a:lnSpc>
            </a:pPr>
            <a:endParaRPr lang="en-US" sz="1600" dirty="0"/>
          </a:p>
          <a:p>
            <a:pPr>
              <a:lnSpc>
                <a:spcPct val="120000"/>
              </a:lnSpc>
            </a:pPr>
            <a:r>
              <a:rPr lang="en-US" sz="1600" b="1" i="1" dirty="0"/>
              <a:t>How legally literate are you at the moment? How could you learn more?</a:t>
            </a:r>
          </a:p>
        </p:txBody>
      </p:sp>
      <p:pic>
        <p:nvPicPr>
          <p:cNvPr id="17410" name="Picture 2" descr="Safety is a right not a privilege | Ian Wood | Flickr">
            <a:extLst>
              <a:ext uri="{FF2B5EF4-FFF2-40B4-BE49-F238E27FC236}">
                <a16:creationId xmlns:a16="http://schemas.microsoft.com/office/drawing/2014/main" id="{7DC96111-79B2-219E-32F6-A1999C4F7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11" t="39841" r="24419" b="2"/>
          <a:stretch/>
        </p:blipFill>
        <p:spPr bwMode="auto">
          <a:xfrm>
            <a:off x="457199" y="2679549"/>
            <a:ext cx="3619501" cy="367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8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rtlCol="0">
            <a:normAutofit fontScale="90000"/>
          </a:bodyPr>
          <a:lstStyle/>
          <a:p>
            <a:pPr rtl="0"/>
            <a:r>
              <a:rPr lang="en-GB" dirty="0"/>
              <a:t>ANTI-OPPRESSIVE PRACTICE</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385836" y="630287"/>
            <a:ext cx="7206895" cy="5815903"/>
          </a:xfrm>
        </p:spPr>
        <p:txBody>
          <a:bodyPr rtlCol="0"/>
          <a:lstStyle/>
          <a:p>
            <a:r>
              <a:rPr lang="en-GB" sz="1600" dirty="0"/>
              <a:t>Anti-oppressive practice has its practical foundations in social work.</a:t>
            </a:r>
          </a:p>
          <a:p>
            <a:endParaRPr lang="en-GB" sz="1600" dirty="0"/>
          </a:p>
          <a:p>
            <a:r>
              <a:rPr lang="en-GB" sz="1600" dirty="0"/>
              <a:t>Anti-oppressive practice means that we take account of the impact of power, inequality and oppression on people, and actively combat these in our work.</a:t>
            </a:r>
          </a:p>
          <a:p>
            <a:endParaRPr lang="en-GB" sz="1600" dirty="0"/>
          </a:p>
          <a:p>
            <a:r>
              <a:rPr lang="en-GB" sz="1600" dirty="0"/>
              <a:t>Anti-oppressive practice includes: </a:t>
            </a:r>
          </a:p>
          <a:p>
            <a:pPr marL="285750" indent="-285750">
              <a:buFont typeface="Wingdings" pitchFamily="2" charset="2"/>
              <a:buChar char="Ø"/>
            </a:pPr>
            <a:r>
              <a:rPr lang="en-GB" sz="1600" dirty="0"/>
              <a:t>Recognising the personal, cultural and structural barriers that people face </a:t>
            </a:r>
          </a:p>
          <a:p>
            <a:pPr marL="285750" indent="-285750">
              <a:buFont typeface="Wingdings" pitchFamily="2" charset="2"/>
              <a:buChar char="Ø"/>
            </a:pPr>
            <a:r>
              <a:rPr lang="en-GB" sz="1600" dirty="0"/>
              <a:t>Recognising how people’s personal characteristics are used to stereotype or limit them</a:t>
            </a:r>
          </a:p>
          <a:p>
            <a:pPr marL="285750" indent="-285750">
              <a:buFont typeface="Wingdings" pitchFamily="2" charset="2"/>
              <a:buChar char="Ø"/>
            </a:pPr>
            <a:r>
              <a:rPr lang="en-GB" sz="1600" dirty="0"/>
              <a:t>Recognising our own characteristics and our own place in the culture and structure – and how this might impact on the other person</a:t>
            </a:r>
          </a:p>
          <a:p>
            <a:pPr marL="285750" indent="-285750">
              <a:buFont typeface="Wingdings" pitchFamily="2" charset="2"/>
              <a:buChar char="Ø"/>
            </a:pPr>
            <a:r>
              <a:rPr lang="en-GB" sz="1600" dirty="0"/>
              <a:t>Working to understand someone’s experience of oppression, understand and appreciate their strengths, and empower them to realise their rights (Thompson 2016).</a:t>
            </a:r>
          </a:p>
          <a:p>
            <a:pPr algn="r"/>
            <a:r>
              <a:rPr lang="en-GB" sz="1000" dirty="0"/>
              <a:t>Source: Research in Practice – Supervision Change Project Tools</a:t>
            </a:r>
          </a:p>
        </p:txBody>
      </p:sp>
      <p:pic>
        <p:nvPicPr>
          <p:cNvPr id="2" name="Picture 2" descr="Homeless rights subject of protest in downtown Phoenix">
            <a:extLst>
              <a:ext uri="{FF2B5EF4-FFF2-40B4-BE49-F238E27FC236}">
                <a16:creationId xmlns:a16="http://schemas.microsoft.com/office/drawing/2014/main" id="{0D149E31-4AB0-4BBD-3DB8-FDB6C0D589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5" r="21481"/>
          <a:stretch/>
        </p:blipFill>
        <p:spPr bwMode="auto">
          <a:xfrm>
            <a:off x="323951" y="2509424"/>
            <a:ext cx="3892568" cy="3817634"/>
          </a:xfrm>
          <a:prstGeom prst="rect">
            <a:avLst/>
          </a:prstGeom>
          <a:solidFill>
            <a:srgbClr val="FFFFFF"/>
          </a:solidFill>
        </p:spPr>
      </p:pic>
    </p:spTree>
    <p:extLst>
      <p:ext uri="{BB962C8B-B14F-4D97-AF65-F5344CB8AC3E}">
        <p14:creationId xmlns:p14="http://schemas.microsoft.com/office/powerpoint/2010/main" val="90523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914400"/>
            <a:ext cx="5605272" cy="1572126"/>
          </a:xfrm>
        </p:spPr>
        <p:txBody>
          <a:bodyPr rtlCol="0" anchor="ctr" anchorCtr="0"/>
          <a:lstStyle/>
          <a:p>
            <a:pPr rtl="0"/>
            <a:r>
              <a:rPr lang="en-GB" dirty="0"/>
              <a:t>POWER</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339213" y="2639961"/>
            <a:ext cx="6371303" cy="3819305"/>
          </a:xfrm>
        </p:spPr>
        <p:txBody>
          <a:bodyPr rtlCol="0"/>
          <a:lstStyle/>
          <a:p>
            <a:pPr algn="l"/>
            <a:r>
              <a:rPr lang="en-GB" sz="1700" b="0" i="1" dirty="0">
                <a:solidFill>
                  <a:srgbClr val="9AA0A6"/>
                </a:solidFill>
                <a:effectLst/>
              </a:rPr>
              <a:t>noun</a:t>
            </a:r>
            <a:endParaRPr lang="en-GB" sz="1700" b="0" i="0" dirty="0">
              <a:solidFill>
                <a:srgbClr val="BDC1C6"/>
              </a:solidFill>
              <a:effectLst/>
            </a:endParaRPr>
          </a:p>
          <a:p>
            <a:pPr algn="l">
              <a:lnSpc>
                <a:spcPct val="100000"/>
              </a:lnSpc>
              <a:buFont typeface="+mj-lt"/>
              <a:buAutoNum type="arabicPeriod"/>
            </a:pPr>
            <a:r>
              <a:rPr lang="en-GB" sz="1700" b="0" i="0" dirty="0">
                <a:solidFill>
                  <a:srgbClr val="BDC1C6"/>
                </a:solidFill>
                <a:effectLst/>
              </a:rPr>
              <a:t> the ability or capacity to do something or act in a particular way. </a:t>
            </a:r>
          </a:p>
          <a:p>
            <a:pPr algn="l">
              <a:lnSpc>
                <a:spcPct val="100000"/>
              </a:lnSpc>
              <a:buFont typeface="+mj-lt"/>
              <a:buAutoNum type="arabicPeriod"/>
            </a:pPr>
            <a:r>
              <a:rPr lang="en-GB" sz="1700" dirty="0">
                <a:solidFill>
                  <a:srgbClr val="BDC1C6"/>
                </a:solidFill>
              </a:rPr>
              <a:t> </a:t>
            </a:r>
            <a:r>
              <a:rPr lang="en-GB" sz="1700" b="0" i="0" dirty="0">
                <a:solidFill>
                  <a:srgbClr val="BDC1C6"/>
                </a:solidFill>
                <a:effectLst/>
              </a:rPr>
              <a:t>the capacity or ability to direct or influence the behaviour of others or the course of events.</a:t>
            </a:r>
          </a:p>
          <a:p>
            <a:pPr>
              <a:lnSpc>
                <a:spcPct val="100000"/>
              </a:lnSpc>
            </a:pPr>
            <a:endParaRPr lang="en-GB" dirty="0"/>
          </a:p>
          <a:p>
            <a:pPr>
              <a:lnSpc>
                <a:spcPct val="100000"/>
              </a:lnSpc>
            </a:pPr>
            <a:r>
              <a:rPr lang="en-GB" dirty="0"/>
              <a:t>Social justice movements often draw on both definitions of power in order to demand access to services, equal treatment or the right to certain protections or freedoms.</a:t>
            </a:r>
          </a:p>
          <a:p>
            <a:pPr>
              <a:lnSpc>
                <a:spcPct val="100000"/>
              </a:lnSpc>
            </a:pPr>
            <a:endParaRPr lang="en-GB" dirty="0"/>
          </a:p>
          <a:p>
            <a:pPr>
              <a:lnSpc>
                <a:spcPct val="100000"/>
              </a:lnSpc>
            </a:pPr>
            <a:r>
              <a:rPr lang="en-GB" b="1" i="1" dirty="0"/>
              <a:t>Where is power evident in your work? How does it affect you? How might power be experienced by the people we support? What responsibilities do we have because we are in positions of power?</a:t>
            </a:r>
          </a:p>
        </p:txBody>
      </p:sp>
      <p:sp>
        <p:nvSpPr>
          <p:cNvPr id="5" name="Picture Placeholder 4">
            <a:extLst>
              <a:ext uri="{FF2B5EF4-FFF2-40B4-BE49-F238E27FC236}">
                <a16:creationId xmlns:a16="http://schemas.microsoft.com/office/drawing/2014/main" id="{FC07DE23-34E6-16EB-23CA-8A2B7207F8AD}"/>
              </a:ext>
            </a:extLst>
          </p:cNvPr>
          <p:cNvSpPr>
            <a:spLocks noGrp="1"/>
          </p:cNvSpPr>
          <p:nvPr>
            <p:ph type="pic" sz="quarter" idx="15"/>
          </p:nvPr>
        </p:nvSpPr>
        <p:spPr/>
      </p:sp>
      <p:pic>
        <p:nvPicPr>
          <p:cNvPr id="9218" name="Picture 2" descr="HIV/AIDS activism - Wikipedia">
            <a:extLst>
              <a:ext uri="{FF2B5EF4-FFF2-40B4-BE49-F238E27FC236}">
                <a16:creationId xmlns:a16="http://schemas.microsoft.com/office/drawing/2014/main" id="{1A73A05E-85F3-75A3-7917-CE85F61DC5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29"/>
          <a:stretch/>
        </p:blipFill>
        <p:spPr bwMode="auto">
          <a:xfrm>
            <a:off x="7171945" y="457200"/>
            <a:ext cx="456285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3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199" y="473530"/>
            <a:ext cx="3619501" cy="1156488"/>
          </a:xfrm>
        </p:spPr>
        <p:txBody>
          <a:bodyPr rtlCol="0">
            <a:normAutofit/>
          </a:bodyPr>
          <a:lstStyle/>
          <a:p>
            <a:pPr rtl="0"/>
            <a:r>
              <a:rPr lang="en-GB" b="1" dirty="0"/>
              <a:t>accountability</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457199" y="2588226"/>
            <a:ext cx="3465576" cy="3945713"/>
          </a:xfrm>
        </p:spPr>
        <p:txBody>
          <a:bodyPr rtlCol="0">
            <a:noAutofit/>
          </a:bodyPr>
          <a:lstStyle/>
          <a:p>
            <a:br>
              <a:rPr lang="en-GB" dirty="0"/>
            </a:br>
            <a:endParaRPr lang="en-GB" dirty="0"/>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TextBox 1">
            <a:extLst>
              <a:ext uri="{FF2B5EF4-FFF2-40B4-BE49-F238E27FC236}">
                <a16:creationId xmlns:a16="http://schemas.microsoft.com/office/drawing/2014/main" id="{B57FD4E4-B048-81EB-915E-DD94D561C2CD}"/>
              </a:ext>
            </a:extLst>
          </p:cNvPr>
          <p:cNvSpPr txBox="1"/>
          <p:nvPr/>
        </p:nvSpPr>
        <p:spPr>
          <a:xfrm>
            <a:off x="4430109" y="473529"/>
            <a:ext cx="7304691" cy="6060410"/>
          </a:xfrm>
          <a:prstGeom prst="rect">
            <a:avLst/>
          </a:prstGeom>
          <a:solidFill>
            <a:schemeClr val="bg1">
              <a:lumMod val="85000"/>
            </a:schemeClr>
          </a:solidFill>
        </p:spPr>
        <p:txBody>
          <a:bodyPr wrap="square" rtlCol="0">
            <a:noAutofit/>
          </a:bodyPr>
          <a:lstStyle/>
          <a:p>
            <a:pPr algn="l"/>
            <a:r>
              <a:rPr lang="en-GB" b="0" i="1" dirty="0">
                <a:solidFill>
                  <a:schemeClr val="accent6">
                    <a:lumMod val="50000"/>
                  </a:schemeClr>
                </a:solidFill>
                <a:effectLst/>
              </a:rPr>
              <a:t>adjective</a:t>
            </a:r>
            <a:endParaRPr lang="en-GB" b="0" i="0" dirty="0">
              <a:solidFill>
                <a:schemeClr val="accent6">
                  <a:lumMod val="50000"/>
                </a:schemeClr>
              </a:solidFill>
              <a:effectLst/>
            </a:endParaRPr>
          </a:p>
          <a:p>
            <a:pPr marL="266700" indent="-266700" algn="l">
              <a:buFont typeface="+mj-lt"/>
              <a:buAutoNum type="arabicPeriod"/>
            </a:pPr>
            <a:r>
              <a:rPr lang="en-GB" b="0" i="0" dirty="0">
                <a:solidFill>
                  <a:schemeClr val="accent6">
                    <a:lumMod val="50000"/>
                  </a:schemeClr>
                </a:solidFill>
                <a:effectLst/>
              </a:rPr>
              <a:t>required or expected to justify actions or decisions; responsible.</a:t>
            </a:r>
          </a:p>
          <a:p>
            <a:pPr marL="266700" indent="-266700" algn="l">
              <a:buFont typeface="+mj-lt"/>
              <a:buAutoNum type="arabicPeriod"/>
            </a:pPr>
            <a:r>
              <a:rPr lang="en-GB" b="0" i="0" dirty="0">
                <a:solidFill>
                  <a:schemeClr val="accent6">
                    <a:lumMod val="50000"/>
                  </a:schemeClr>
                </a:solidFill>
                <a:effectLst/>
              </a:rPr>
              <a:t>able to be explained or understood.</a:t>
            </a:r>
          </a:p>
          <a:p>
            <a:pPr marL="1692275" algn="l"/>
            <a:endParaRPr lang="en-GB" dirty="0">
              <a:solidFill>
                <a:schemeClr val="bg1">
                  <a:lumMod val="50000"/>
                </a:schemeClr>
              </a:solidFill>
            </a:endParaRPr>
          </a:p>
          <a:p>
            <a:pPr marL="1692275" algn="l"/>
            <a:r>
              <a:rPr lang="en-GB" dirty="0">
                <a:solidFill>
                  <a:schemeClr val="accent1">
                    <a:lumMod val="50000"/>
                  </a:schemeClr>
                </a:solidFill>
              </a:rPr>
              <a:t>Social justice movements frequently seek     accountability for harm, caused accidentally or intentionally, against people who are vulnerable and in the care of statutory organisations.</a:t>
            </a:r>
          </a:p>
          <a:p>
            <a:pPr marL="1692275" algn="l"/>
            <a:endParaRPr lang="en-GB" dirty="0">
              <a:solidFill>
                <a:schemeClr val="accent1">
                  <a:lumMod val="50000"/>
                </a:schemeClr>
              </a:solidFill>
            </a:endParaRPr>
          </a:p>
          <a:p>
            <a:pPr marL="1692275" algn="l"/>
            <a:r>
              <a:rPr lang="en-GB" dirty="0">
                <a:solidFill>
                  <a:schemeClr val="accent1">
                    <a:lumMod val="50000"/>
                  </a:schemeClr>
                </a:solidFill>
              </a:rPr>
              <a:t>They show us that race, gender, sexuality, disability and immigration status are all factors in the deaths of vulnerable people.</a:t>
            </a:r>
          </a:p>
          <a:p>
            <a:pPr marL="1692275" algn="l"/>
            <a:endParaRPr lang="en-GB" b="0" i="0" dirty="0">
              <a:solidFill>
                <a:schemeClr val="accent1">
                  <a:lumMod val="50000"/>
                </a:schemeClr>
              </a:solidFill>
              <a:effectLst/>
            </a:endParaRPr>
          </a:p>
          <a:p>
            <a:pPr marL="1692275" algn="l"/>
            <a:r>
              <a:rPr lang="en-GB" dirty="0">
                <a:solidFill>
                  <a:schemeClr val="accent1">
                    <a:lumMod val="50000"/>
                  </a:schemeClr>
                </a:solidFill>
              </a:rPr>
              <a:t>These campaigns, investigations and enquiries can take years. They show us the need for resilience, perseverance and honesty.</a:t>
            </a:r>
          </a:p>
          <a:p>
            <a:pPr marL="1692275" algn="l"/>
            <a:endParaRPr lang="en-GB" b="0" i="0" dirty="0">
              <a:solidFill>
                <a:schemeClr val="accent1">
                  <a:lumMod val="50000"/>
                </a:schemeClr>
              </a:solidFill>
              <a:effectLst/>
            </a:endParaRPr>
          </a:p>
          <a:p>
            <a:pPr marL="1692275" algn="l"/>
            <a:r>
              <a:rPr lang="en-GB" b="1" i="1" dirty="0">
                <a:solidFill>
                  <a:schemeClr val="accent1">
                    <a:lumMod val="50000"/>
                  </a:schemeClr>
                </a:solidFill>
                <a:effectLst/>
              </a:rPr>
              <a:t>In what ways are we accountable to the people we support? In what ways are we accountable for our action and inaction? Do the people we support know </a:t>
            </a:r>
            <a:r>
              <a:rPr lang="en-GB" b="1" i="1" dirty="0">
                <a:solidFill>
                  <a:schemeClr val="accent1">
                    <a:lumMod val="50000"/>
                  </a:schemeClr>
                </a:solidFill>
              </a:rPr>
              <a:t>how to </a:t>
            </a:r>
            <a:r>
              <a:rPr lang="en-GB" b="1" i="1" dirty="0">
                <a:solidFill>
                  <a:schemeClr val="accent1">
                    <a:lumMod val="50000"/>
                  </a:schemeClr>
                </a:solidFill>
                <a:effectLst/>
              </a:rPr>
              <a:t>hold services to account?</a:t>
            </a:r>
          </a:p>
          <a:p>
            <a:pPr marL="581025" lvl="2" indent="-323850">
              <a:lnSpc>
                <a:spcPct val="150000"/>
              </a:lnSpc>
              <a:spcBef>
                <a:spcPts val="600"/>
              </a:spcBef>
              <a:buFont typeface="Arial" panose="020B0604020202020204" pitchFamily="34" charset="0"/>
              <a:buChar char="•"/>
            </a:pPr>
            <a:endParaRPr lang="en-GB" dirty="0"/>
          </a:p>
        </p:txBody>
      </p:sp>
      <p:pic>
        <p:nvPicPr>
          <p:cNvPr id="8194" name="Picture 2" descr="New Photo Gallery : UFFC Annual Rally &amp; Protest 2021 – 4WardEverUK">
            <a:extLst>
              <a:ext uri="{FF2B5EF4-FFF2-40B4-BE49-F238E27FC236}">
                <a16:creationId xmlns:a16="http://schemas.microsoft.com/office/drawing/2014/main" id="{3B8EF64A-C9E8-B7B8-AF75-29B44B76D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168" b="5436"/>
          <a:stretch/>
        </p:blipFill>
        <p:spPr bwMode="auto">
          <a:xfrm>
            <a:off x="340964" y="1630018"/>
            <a:ext cx="5645500" cy="492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rtlCol="0"/>
          <a:lstStyle/>
          <a:p>
            <a:pPr rtl="0"/>
            <a:r>
              <a:rPr lang="en-GB" dirty="0"/>
              <a:t>solidarity</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315684" y="2445203"/>
            <a:ext cx="3902529" cy="4112759"/>
          </a:xfrm>
        </p:spPr>
        <p:txBody>
          <a:bodyPr rtlCol="0"/>
          <a:lstStyle/>
          <a:p>
            <a:pPr algn="l">
              <a:lnSpc>
                <a:spcPct val="100000"/>
              </a:lnSpc>
              <a:spcAft>
                <a:spcPts val="600"/>
              </a:spcAft>
            </a:pPr>
            <a:r>
              <a:rPr lang="en-GB" sz="1700" b="0" i="1" dirty="0">
                <a:solidFill>
                  <a:schemeClr val="tx1">
                    <a:lumMod val="75000"/>
                    <a:lumOff val="25000"/>
                  </a:schemeClr>
                </a:solidFill>
                <a:effectLst/>
              </a:rPr>
              <a:t>noun</a:t>
            </a:r>
            <a:endParaRPr lang="en-GB" sz="1700" b="0" i="0" dirty="0">
              <a:solidFill>
                <a:schemeClr val="tx1">
                  <a:lumMod val="50000"/>
                  <a:lumOff val="50000"/>
                </a:schemeClr>
              </a:solidFill>
              <a:effectLst/>
            </a:endParaRPr>
          </a:p>
          <a:p>
            <a:pPr algn="l">
              <a:lnSpc>
                <a:spcPct val="114000"/>
              </a:lnSpc>
              <a:spcAft>
                <a:spcPts val="600"/>
              </a:spcAft>
              <a:buFont typeface="+mj-lt"/>
              <a:buAutoNum type="arabicPeriod"/>
            </a:pPr>
            <a:r>
              <a:rPr lang="en-GB" sz="1700" b="0" i="0" dirty="0">
                <a:solidFill>
                  <a:schemeClr val="accent6">
                    <a:lumMod val="50000"/>
                  </a:schemeClr>
                </a:solidFill>
                <a:effectLst/>
              </a:rPr>
              <a:t> unity or agreement of feeling or action, especially among individuals with a common interest; mutual support within a group.</a:t>
            </a:r>
          </a:p>
          <a:p>
            <a:pPr algn="l">
              <a:lnSpc>
                <a:spcPct val="114000"/>
              </a:lnSpc>
            </a:pPr>
            <a:endParaRPr lang="en-GB" dirty="0">
              <a:solidFill>
                <a:schemeClr val="tx1">
                  <a:lumMod val="50000"/>
                  <a:lumOff val="50000"/>
                </a:schemeClr>
              </a:solidFill>
            </a:endParaRPr>
          </a:p>
          <a:p>
            <a:pPr algn="l">
              <a:lnSpc>
                <a:spcPct val="114000"/>
              </a:lnSpc>
            </a:pPr>
            <a:r>
              <a:rPr lang="en-GB" b="0" i="0" dirty="0">
                <a:solidFill>
                  <a:schemeClr val="tx1">
                    <a:lumMod val="50000"/>
                    <a:lumOff val="50000"/>
                  </a:schemeClr>
                </a:solidFill>
                <a:effectLst/>
              </a:rPr>
              <a:t>Social justice movements invite us to recognise how our fates are tied together and, to collaborate to achieve change. </a:t>
            </a:r>
            <a:r>
              <a:rPr lang="en-GB" dirty="0">
                <a:solidFill>
                  <a:schemeClr val="tx1">
                    <a:lumMod val="50000"/>
                    <a:lumOff val="50000"/>
                  </a:schemeClr>
                </a:solidFill>
              </a:rPr>
              <a:t>It also reminds us that this is long-term and rarely straightforward.</a:t>
            </a:r>
          </a:p>
        </p:txBody>
      </p:sp>
      <p:pic>
        <p:nvPicPr>
          <p:cNvPr id="4098" name="Picture 2">
            <a:extLst>
              <a:ext uri="{FF2B5EF4-FFF2-40B4-BE49-F238E27FC236}">
                <a16:creationId xmlns:a16="http://schemas.microsoft.com/office/drawing/2014/main" id="{C21557AF-BE69-3EEA-4954-1A77F506F1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2"/>
          <a:stretch/>
        </p:blipFill>
        <p:spPr bwMode="auto">
          <a:xfrm>
            <a:off x="4463511" y="683686"/>
            <a:ext cx="7100377" cy="54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6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19A53-983C-4CAC-81BB-5FADEB962F35}"/>
              </a:ext>
            </a:extLst>
          </p:cNvPr>
          <p:cNvSpPr>
            <a:spLocks noGrp="1"/>
          </p:cNvSpPr>
          <p:nvPr>
            <p:ph type="title"/>
          </p:nvPr>
        </p:nvSpPr>
        <p:spPr>
          <a:xfrm>
            <a:off x="84088" y="3018632"/>
            <a:ext cx="3114262" cy="593292"/>
          </a:xfrm>
        </p:spPr>
        <p:txBody>
          <a:bodyPr rtlCol="0">
            <a:normAutofit/>
          </a:bodyPr>
          <a:lstStyle/>
          <a:p>
            <a:pPr algn="ctr" rtl="0"/>
            <a:r>
              <a:rPr lang="en-GB" b="1" dirty="0"/>
              <a:t>autonomy</a:t>
            </a:r>
          </a:p>
        </p:txBody>
      </p:sp>
      <p:pic>
        <p:nvPicPr>
          <p:cNvPr id="16" name="Picture Placeholder 15" descr="Colour swatch burnished lilac">
            <a:extLst>
              <a:ext uri="{FF2B5EF4-FFF2-40B4-BE49-F238E27FC236}">
                <a16:creationId xmlns:a16="http://schemas.microsoft.com/office/drawing/2014/main" id="{06C418C8-E4DE-443D-B15E-21726F9C39D2}"/>
              </a:ext>
            </a:extLst>
          </p:cNvPr>
          <p:cNvPicPr>
            <a:picLocks noGrp="1" noChangeAspect="1"/>
          </p:cNvPicPr>
          <p:nvPr>
            <p:ph type="pic" sz="quarter" idx="13"/>
          </p:nvPr>
        </p:nvPicPr>
        <p:blipFill rotWithShape="1">
          <a:blip r:embed="rId3"/>
          <a:srcRect l="105" r="105" b="32898"/>
          <a:stretch/>
        </p:blipFill>
        <p:spPr>
          <a:xfrm>
            <a:off x="3573751" y="201381"/>
            <a:ext cx="1498600" cy="1472177"/>
          </a:xfrm>
        </p:spPr>
      </p:pic>
      <p:pic>
        <p:nvPicPr>
          <p:cNvPr id="21" name="Picture Placeholder 20" descr="Colour swatch muted clay">
            <a:extLst>
              <a:ext uri="{FF2B5EF4-FFF2-40B4-BE49-F238E27FC236}">
                <a16:creationId xmlns:a16="http://schemas.microsoft.com/office/drawing/2014/main" id="{0ADDB0E7-631D-426A-9C78-9809C437D027}"/>
              </a:ext>
            </a:extLst>
          </p:cNvPr>
          <p:cNvPicPr>
            <a:picLocks noGrp="1" noChangeAspect="1"/>
          </p:cNvPicPr>
          <p:nvPr>
            <p:ph type="pic" sz="quarter" idx="15"/>
          </p:nvPr>
        </p:nvPicPr>
        <p:blipFill rotWithShape="1">
          <a:blip r:embed="rId4"/>
          <a:srcRect l="52" r="52" b="32486"/>
          <a:stretch/>
        </p:blipFill>
        <p:spPr>
          <a:xfrm>
            <a:off x="3572735" y="3558907"/>
            <a:ext cx="1499616" cy="1481638"/>
          </a:xfrm>
        </p:spPr>
      </p:pic>
      <p:pic>
        <p:nvPicPr>
          <p:cNvPr id="23" name="Picture Placeholder 22" descr="Colour swatch dried moss">
            <a:extLst>
              <a:ext uri="{FF2B5EF4-FFF2-40B4-BE49-F238E27FC236}">
                <a16:creationId xmlns:a16="http://schemas.microsoft.com/office/drawing/2014/main" id="{18BD0AE2-C2A1-48BC-A9AA-091D1B136ECD}"/>
              </a:ext>
            </a:extLst>
          </p:cNvPr>
          <p:cNvPicPr>
            <a:picLocks noGrp="1" noChangeAspect="1"/>
          </p:cNvPicPr>
          <p:nvPr>
            <p:ph type="pic" sz="quarter" idx="16"/>
          </p:nvPr>
        </p:nvPicPr>
        <p:blipFill rotWithShape="1">
          <a:blip r:embed="rId5"/>
          <a:srcRect l="257" r="257" b="32486"/>
          <a:stretch/>
        </p:blipFill>
        <p:spPr>
          <a:xfrm>
            <a:off x="3572735" y="1859153"/>
            <a:ext cx="1499616" cy="1481638"/>
          </a:xfrm>
        </p:spPr>
      </p:pic>
      <p:pic>
        <p:nvPicPr>
          <p:cNvPr id="25" name="Picture Placeholder 24" descr="Colour swatch very peri">
            <a:extLst>
              <a:ext uri="{FF2B5EF4-FFF2-40B4-BE49-F238E27FC236}">
                <a16:creationId xmlns:a16="http://schemas.microsoft.com/office/drawing/2014/main" id="{ECA4A7D6-54B1-4F53-A806-BFCE96203101}"/>
              </a:ext>
            </a:extLst>
          </p:cNvPr>
          <p:cNvPicPr>
            <a:picLocks noGrp="1" noChangeAspect="1"/>
          </p:cNvPicPr>
          <p:nvPr>
            <p:ph type="pic" sz="quarter" idx="17"/>
          </p:nvPr>
        </p:nvPicPr>
        <p:blipFill rotWithShape="1">
          <a:blip r:embed="rId6"/>
          <a:srcRect l="105" r="105" b="32917"/>
          <a:stretch/>
        </p:blipFill>
        <p:spPr>
          <a:xfrm>
            <a:off x="3572735" y="5184442"/>
            <a:ext cx="1499616" cy="1472177"/>
          </a:xfrm>
        </p:spPr>
      </p:pic>
      <p:sp>
        <p:nvSpPr>
          <p:cNvPr id="2" name="TextBox 1">
            <a:extLst>
              <a:ext uri="{FF2B5EF4-FFF2-40B4-BE49-F238E27FC236}">
                <a16:creationId xmlns:a16="http://schemas.microsoft.com/office/drawing/2014/main" id="{22816A15-00F7-9A4E-9895-A02E74B2A39B}"/>
              </a:ext>
            </a:extLst>
          </p:cNvPr>
          <p:cNvSpPr txBox="1"/>
          <p:nvPr/>
        </p:nvSpPr>
        <p:spPr>
          <a:xfrm>
            <a:off x="5175175" y="318218"/>
            <a:ext cx="6671637" cy="1200329"/>
          </a:xfrm>
          <a:prstGeom prst="rect">
            <a:avLst/>
          </a:prstGeom>
          <a:noFill/>
        </p:spPr>
        <p:txBody>
          <a:bodyPr wrap="square" rtlCol="0">
            <a:spAutoFit/>
          </a:bodyPr>
          <a:lstStyle/>
          <a:p>
            <a:pPr fontAlgn="base"/>
            <a:r>
              <a:rPr lang="en-GB" i="1" dirty="0">
                <a:solidFill>
                  <a:schemeClr val="accent6">
                    <a:lumMod val="50000"/>
                  </a:schemeClr>
                </a:solidFill>
              </a:rPr>
              <a:t>noun</a:t>
            </a:r>
            <a:br>
              <a:rPr lang="en-GB" dirty="0">
                <a:solidFill>
                  <a:schemeClr val="accent6">
                    <a:lumMod val="50000"/>
                  </a:schemeClr>
                </a:solidFill>
              </a:rPr>
            </a:br>
            <a:r>
              <a:rPr lang="en-GB" b="1" dirty="0">
                <a:solidFill>
                  <a:schemeClr val="accent6">
                    <a:lumMod val="50000"/>
                  </a:schemeClr>
                </a:solidFill>
              </a:rPr>
              <a:t>1. </a:t>
            </a:r>
            <a:r>
              <a:rPr lang="en-GB" dirty="0">
                <a:solidFill>
                  <a:schemeClr val="accent6">
                    <a:lumMod val="50000"/>
                  </a:schemeClr>
                </a:solidFill>
              </a:rPr>
              <a:t>the quality or state of being self-governing</a:t>
            </a:r>
          </a:p>
          <a:p>
            <a:pPr fontAlgn="base"/>
            <a:r>
              <a:rPr lang="en-GB" b="1" dirty="0">
                <a:solidFill>
                  <a:schemeClr val="accent6">
                    <a:lumMod val="50000"/>
                  </a:schemeClr>
                </a:solidFill>
              </a:rPr>
              <a:t>2. </a:t>
            </a:r>
            <a:r>
              <a:rPr lang="en-GB" dirty="0">
                <a:solidFill>
                  <a:schemeClr val="accent6">
                    <a:lumMod val="50000"/>
                  </a:schemeClr>
                </a:solidFill>
              </a:rPr>
              <a:t>self-directing freedom and especially moral independence </a:t>
            </a:r>
          </a:p>
          <a:p>
            <a:pPr fontAlgn="base"/>
            <a:r>
              <a:rPr lang="en-GB" b="1" dirty="0">
                <a:solidFill>
                  <a:schemeClr val="accent6">
                    <a:lumMod val="50000"/>
                  </a:schemeClr>
                </a:solidFill>
              </a:rPr>
              <a:t>3. </a:t>
            </a:r>
            <a:r>
              <a:rPr lang="en-GB" dirty="0">
                <a:solidFill>
                  <a:schemeClr val="accent6">
                    <a:lumMod val="50000"/>
                  </a:schemeClr>
                </a:solidFill>
              </a:rPr>
              <a:t>a self-governing state</a:t>
            </a:r>
          </a:p>
        </p:txBody>
      </p:sp>
      <p:sp>
        <p:nvSpPr>
          <p:cNvPr id="33" name="TextBox 32">
            <a:extLst>
              <a:ext uri="{FF2B5EF4-FFF2-40B4-BE49-F238E27FC236}">
                <a16:creationId xmlns:a16="http://schemas.microsoft.com/office/drawing/2014/main" id="{E44F16E1-9AA3-31E6-8458-F17B420AB2A8}"/>
              </a:ext>
            </a:extLst>
          </p:cNvPr>
          <p:cNvSpPr txBox="1"/>
          <p:nvPr/>
        </p:nvSpPr>
        <p:spPr>
          <a:xfrm>
            <a:off x="5175175" y="1622946"/>
            <a:ext cx="6932737" cy="5078313"/>
          </a:xfrm>
          <a:prstGeom prst="rect">
            <a:avLst/>
          </a:prstGeom>
          <a:noFill/>
        </p:spPr>
        <p:txBody>
          <a:bodyPr wrap="square" rtlCol="0">
            <a:spAutoFit/>
          </a:bodyPr>
          <a:lstStyle/>
          <a:p>
            <a:r>
              <a:rPr lang="en-GB" dirty="0"/>
              <a:t>Social justice movements encourage us to think about the ways that personal characteristics and experiences can be used to remove freedom and autonomy, to deny or restrict help, or to justify harm caused.</a:t>
            </a:r>
          </a:p>
          <a:p>
            <a:endParaRPr lang="en-GB" dirty="0"/>
          </a:p>
          <a:p>
            <a:r>
              <a:rPr lang="en-GB" dirty="0"/>
              <a:t>They also encourage us to look for the patterns and contradictions in who is able to make choices, including unwise ones, and who is prevented from doing so. </a:t>
            </a:r>
          </a:p>
          <a:p>
            <a:endParaRPr lang="en-GB" dirty="0"/>
          </a:p>
          <a:p>
            <a:r>
              <a:rPr lang="en-GB" dirty="0"/>
              <a:t>An intersectional approach recognises the particular importance of autonomy for people who have historically been denied it; women, trans folk, prisoners, refugees, survivors of abuse, those with institutional experiences etc.</a:t>
            </a:r>
          </a:p>
          <a:p>
            <a:endParaRPr lang="en-GB" dirty="0"/>
          </a:p>
          <a:p>
            <a:r>
              <a:rPr lang="en-GB" b="1" i="1" dirty="0"/>
              <a:t>How does autonomy help us to think differently about phrases such as ‘lifestyle choice’ and ‘non-engagement’? How do we build more and better choices? How do we support people to take control of their lives?</a:t>
            </a:r>
          </a:p>
        </p:txBody>
      </p:sp>
      <p:pic>
        <p:nvPicPr>
          <p:cNvPr id="16386" name="Picture 2" descr="In pictures: this weekend, London erupted in protest | Dazed">
            <a:extLst>
              <a:ext uri="{FF2B5EF4-FFF2-40B4-BE49-F238E27FC236}">
                <a16:creationId xmlns:a16="http://schemas.microsoft.com/office/drawing/2014/main" id="{7E26D483-2A7D-1D01-AE35-A9BDEB84075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088" y="4332519"/>
            <a:ext cx="3408369"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hat the global politics of bodily autonomy can tell us about the pandemic  | LSE Women, Peace and Security blog">
            <a:extLst>
              <a:ext uri="{FF2B5EF4-FFF2-40B4-BE49-F238E27FC236}">
                <a16:creationId xmlns:a16="http://schemas.microsoft.com/office/drawing/2014/main" id="{2B6E01AD-4D20-D345-729C-713AEE0DDFF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088" y="201381"/>
            <a:ext cx="3385823"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8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A15BFF-5A7A-D9BC-7FA9-6D48B1D0B141}"/>
              </a:ext>
            </a:extLst>
          </p:cNvPr>
          <p:cNvSpPr>
            <a:spLocks noGrp="1"/>
          </p:cNvSpPr>
          <p:nvPr>
            <p:ph type="body" sz="quarter" idx="14"/>
          </p:nvPr>
        </p:nvSpPr>
        <p:spPr>
          <a:xfrm>
            <a:off x="301111" y="2574626"/>
            <a:ext cx="3946423" cy="4067901"/>
          </a:xfrm>
        </p:spPr>
        <p:txBody>
          <a:bodyPr/>
          <a:lstStyle/>
          <a:p>
            <a:pPr>
              <a:lnSpc>
                <a:spcPts val="2700"/>
              </a:lnSpc>
            </a:pPr>
            <a:r>
              <a:rPr lang="en-GB" dirty="0"/>
              <a:t>Radical learning looks at how power shows up in groups, it is co-created, encourages action, draws from our lived experience and is accessible and creative.</a:t>
            </a:r>
          </a:p>
          <a:p>
            <a:pPr>
              <a:lnSpc>
                <a:spcPts val="2700"/>
              </a:lnSpc>
            </a:pPr>
            <a:endParaRPr lang="en-GB" dirty="0"/>
          </a:p>
          <a:p>
            <a:pPr>
              <a:lnSpc>
                <a:spcPts val="2700"/>
              </a:lnSpc>
            </a:pPr>
            <a:r>
              <a:rPr lang="en-GB" b="1" i="1" dirty="0"/>
              <a:t>What could making space for new ideas, difficult conversations &amp; appreciative enquiry bring to our approach to organisational neglect?</a:t>
            </a:r>
          </a:p>
        </p:txBody>
      </p:sp>
      <p:sp>
        <p:nvSpPr>
          <p:cNvPr id="8" name="Picture Placeholder 7">
            <a:extLst>
              <a:ext uri="{FF2B5EF4-FFF2-40B4-BE49-F238E27FC236}">
                <a16:creationId xmlns:a16="http://schemas.microsoft.com/office/drawing/2014/main" id="{DACE36EA-F147-4120-B734-3B9345C9FCD2}"/>
              </a:ext>
            </a:extLst>
          </p:cNvPr>
          <p:cNvSpPr>
            <a:spLocks noGrp="1"/>
          </p:cNvSpPr>
          <p:nvPr>
            <p:ph type="pic" sz="quarter" idx="15"/>
          </p:nvPr>
        </p:nvSpPr>
        <p:spPr/>
      </p:sp>
      <p:sp>
        <p:nvSpPr>
          <p:cNvPr id="6" name="Title 5">
            <a:extLst>
              <a:ext uri="{FF2B5EF4-FFF2-40B4-BE49-F238E27FC236}">
                <a16:creationId xmlns:a16="http://schemas.microsoft.com/office/drawing/2014/main" id="{4CA4AB2C-0675-D14F-B37E-A7B2FDBE4C12}"/>
              </a:ext>
            </a:extLst>
          </p:cNvPr>
          <p:cNvSpPr>
            <a:spLocks noGrp="1"/>
          </p:cNvSpPr>
          <p:nvPr>
            <p:ph type="title"/>
          </p:nvPr>
        </p:nvSpPr>
        <p:spPr/>
        <p:txBody>
          <a:bodyPr>
            <a:normAutofit fontScale="90000"/>
          </a:bodyPr>
          <a:lstStyle/>
          <a:p>
            <a:r>
              <a:rPr lang="en-GB" dirty="0"/>
              <a:t>RADICAL LEARNING</a:t>
            </a:r>
          </a:p>
        </p:txBody>
      </p:sp>
      <p:pic>
        <p:nvPicPr>
          <p:cNvPr id="1026" name="Picture 2" descr="Teaching the Roots of the Rebellion | Black panther party, Black ...">
            <a:extLst>
              <a:ext uri="{FF2B5EF4-FFF2-40B4-BE49-F238E27FC236}">
                <a16:creationId xmlns:a16="http://schemas.microsoft.com/office/drawing/2014/main" id="{3AD25142-F3E9-8AF8-26AF-4DE85A047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960120"/>
            <a:ext cx="6574536" cy="507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27476"/>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D0CD087D-3784-4051-993A-DCD320E11131}"/>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B0135648-3A67-4268-9BA1-044BA5FC9795}"/>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1980BB4A-C572-4B5E-9030-AE366E4DC02E}"/>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633C6420-6C6E-4D6F-8915-1E4716AC76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Balancing Act</Template>
  <TotalTime>3756</TotalTime>
  <Words>1138</Words>
  <Application>Microsoft Macintosh PowerPoint</Application>
  <PresentationFormat>Widescreen</PresentationFormat>
  <Paragraphs>102</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Helvetica Neue Condensed Black</vt:lpstr>
      <vt:lpstr>Segoe UI</vt:lpstr>
      <vt:lpstr>Segoe UI Light</vt:lpstr>
      <vt:lpstr>Wingdings</vt:lpstr>
      <vt:lpstr>Balancing Act</vt:lpstr>
      <vt:lpstr>Wellspring</vt:lpstr>
      <vt:lpstr>Star of the show</vt:lpstr>
      <vt:lpstr>Amusements</vt:lpstr>
      <vt:lpstr>HOMELESSNESS RADICAL SAFEGUARDING TOOLKIT   London Network of Nurses and midwives conference  10.06.2023</vt:lpstr>
      <vt:lpstr>background</vt:lpstr>
      <vt:lpstr>LEGAL CONTEXT</vt:lpstr>
      <vt:lpstr>ANTI-OPPRESSIVE PRACTICE</vt:lpstr>
      <vt:lpstr>POWER</vt:lpstr>
      <vt:lpstr>accountability</vt:lpstr>
      <vt:lpstr>solidarity</vt:lpstr>
      <vt:lpstr>autonomy</vt:lpstr>
      <vt:lpstr>RADICAL LEARNING</vt:lpstr>
      <vt:lpstr>A toolkit of what?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Facilitation &amp; non-hierarchical decision making</dc:title>
  <dc:creator>Gill Taylor</dc:creator>
  <cp:lastModifiedBy>Gill Taylor</cp:lastModifiedBy>
  <cp:revision>20</cp:revision>
  <cp:lastPrinted>2022-05-28T09:02:32Z</cp:lastPrinted>
  <dcterms:created xsi:type="dcterms:W3CDTF">2022-04-11T12:35:27Z</dcterms:created>
  <dcterms:modified xsi:type="dcterms:W3CDTF">2023-06-09T00:34:14Z</dcterms:modified>
</cp:coreProperties>
</file>