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1150" r:id="rId2"/>
    <p:sldId id="295" r:id="rId3"/>
    <p:sldId id="294" r:id="rId4"/>
    <p:sldId id="1144" r:id="rId5"/>
    <p:sldId id="298" r:id="rId6"/>
    <p:sldId id="289" r:id="rId7"/>
    <p:sldId id="300" r:id="rId8"/>
    <p:sldId id="301" r:id="rId9"/>
    <p:sldId id="1132" r:id="rId10"/>
    <p:sldId id="1140" r:id="rId11"/>
    <p:sldId id="303" r:id="rId12"/>
    <p:sldId id="304" r:id="rId13"/>
    <p:sldId id="305" r:id="rId14"/>
    <p:sldId id="306" r:id="rId15"/>
    <p:sldId id="307" r:id="rId16"/>
    <p:sldId id="308" r:id="rId17"/>
    <p:sldId id="309" r:id="rId18"/>
    <p:sldId id="310" r:id="rId19"/>
    <p:sldId id="311" r:id="rId20"/>
    <p:sldId id="315" r:id="rId21"/>
    <p:sldId id="317" r:id="rId22"/>
    <p:sldId id="318" r:id="rId23"/>
    <p:sldId id="319" r:id="rId24"/>
    <p:sldId id="320" r:id="rId25"/>
    <p:sldId id="321" r:id="rId26"/>
    <p:sldId id="1142" r:id="rId27"/>
    <p:sldId id="322" r:id="rId28"/>
    <p:sldId id="323" r:id="rId29"/>
    <p:sldId id="324" r:id="rId30"/>
    <p:sldId id="325" r:id="rId31"/>
    <p:sldId id="327" r:id="rId32"/>
    <p:sldId id="326" r:id="rId33"/>
    <p:sldId id="328" r:id="rId34"/>
    <p:sldId id="329" r:id="rId35"/>
    <p:sldId id="330" r:id="rId36"/>
    <p:sldId id="331" r:id="rId37"/>
    <p:sldId id="1129" r:id="rId38"/>
    <p:sldId id="1130" r:id="rId39"/>
    <p:sldId id="1131" r:id="rId40"/>
    <p:sldId id="1148" r:id="rId41"/>
    <p:sldId id="335" r:id="rId42"/>
    <p:sldId id="336" r:id="rId43"/>
    <p:sldId id="1137" r:id="rId44"/>
    <p:sldId id="1147" r:id="rId45"/>
    <p:sldId id="1128" r:id="rId46"/>
    <p:sldId id="113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787" autoAdjust="0"/>
  </p:normalViewPr>
  <p:slideViewPr>
    <p:cSldViewPr snapToGrid="0" snapToObjects="1">
      <p:cViewPr varScale="1">
        <p:scale>
          <a:sx n="64" d="100"/>
          <a:sy n="64" d="100"/>
        </p:scale>
        <p:origin x="724" y="4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C2BD9-6065-4DAE-9875-9E550AF8AC5E}" type="datetimeFigureOut">
              <a:rPr lang="en-GB" smtClean="0"/>
              <a:t>31/03/2022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D5C20-EBAE-4728-BCD4-0182BFC3B9A9}" type="slidenum">
              <a:rPr lang="en-GB" smtClean="0"/>
              <a:t>‹#›</a:t>
            </a:fld>
            <a:endParaRPr lang="en-GB"/>
          </a:p>
        </p:txBody>
      </p:sp>
    </p:spTree>
    <p:extLst>
      <p:ext uri="{BB962C8B-B14F-4D97-AF65-F5344CB8AC3E}">
        <p14:creationId xmlns:p14="http://schemas.microsoft.com/office/powerpoint/2010/main" val="209908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2</a:t>
            </a:fld>
            <a:endParaRPr lang="en-GB"/>
          </a:p>
        </p:txBody>
      </p:sp>
    </p:spTree>
    <p:extLst>
      <p:ext uri="{BB962C8B-B14F-4D97-AF65-F5344CB8AC3E}">
        <p14:creationId xmlns:p14="http://schemas.microsoft.com/office/powerpoint/2010/main" val="3605547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19</a:t>
            </a:fld>
            <a:endParaRPr lang="en-GB"/>
          </a:p>
        </p:txBody>
      </p:sp>
    </p:spTree>
    <p:extLst>
      <p:ext uri="{BB962C8B-B14F-4D97-AF65-F5344CB8AC3E}">
        <p14:creationId xmlns:p14="http://schemas.microsoft.com/office/powerpoint/2010/main" val="171934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20</a:t>
            </a:fld>
            <a:endParaRPr lang="en-GB"/>
          </a:p>
        </p:txBody>
      </p:sp>
    </p:spTree>
    <p:extLst>
      <p:ext uri="{BB962C8B-B14F-4D97-AF65-F5344CB8AC3E}">
        <p14:creationId xmlns:p14="http://schemas.microsoft.com/office/powerpoint/2010/main" val="3253912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21</a:t>
            </a:fld>
            <a:endParaRPr lang="en-GB"/>
          </a:p>
        </p:txBody>
      </p:sp>
    </p:spTree>
    <p:extLst>
      <p:ext uri="{BB962C8B-B14F-4D97-AF65-F5344CB8AC3E}">
        <p14:creationId xmlns:p14="http://schemas.microsoft.com/office/powerpoint/2010/main" val="3339918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22</a:t>
            </a:fld>
            <a:endParaRPr lang="en-GB"/>
          </a:p>
        </p:txBody>
      </p:sp>
    </p:spTree>
    <p:extLst>
      <p:ext uri="{BB962C8B-B14F-4D97-AF65-F5344CB8AC3E}">
        <p14:creationId xmlns:p14="http://schemas.microsoft.com/office/powerpoint/2010/main" val="252017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23</a:t>
            </a:fld>
            <a:endParaRPr lang="en-GB"/>
          </a:p>
        </p:txBody>
      </p:sp>
    </p:spTree>
    <p:extLst>
      <p:ext uri="{BB962C8B-B14F-4D97-AF65-F5344CB8AC3E}">
        <p14:creationId xmlns:p14="http://schemas.microsoft.com/office/powerpoint/2010/main" val="772576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24</a:t>
            </a:fld>
            <a:endParaRPr lang="en-GB"/>
          </a:p>
        </p:txBody>
      </p:sp>
    </p:spTree>
    <p:extLst>
      <p:ext uri="{BB962C8B-B14F-4D97-AF65-F5344CB8AC3E}">
        <p14:creationId xmlns:p14="http://schemas.microsoft.com/office/powerpoint/2010/main" val="4197641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25</a:t>
            </a:fld>
            <a:endParaRPr lang="en-GB"/>
          </a:p>
        </p:txBody>
      </p:sp>
    </p:spTree>
    <p:extLst>
      <p:ext uri="{BB962C8B-B14F-4D97-AF65-F5344CB8AC3E}">
        <p14:creationId xmlns:p14="http://schemas.microsoft.com/office/powerpoint/2010/main" val="3207672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27</a:t>
            </a:fld>
            <a:endParaRPr lang="en-GB"/>
          </a:p>
        </p:txBody>
      </p:sp>
    </p:spTree>
    <p:extLst>
      <p:ext uri="{BB962C8B-B14F-4D97-AF65-F5344CB8AC3E}">
        <p14:creationId xmlns:p14="http://schemas.microsoft.com/office/powerpoint/2010/main" val="315388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28</a:t>
            </a:fld>
            <a:endParaRPr lang="en-GB"/>
          </a:p>
        </p:txBody>
      </p:sp>
    </p:spTree>
    <p:extLst>
      <p:ext uri="{BB962C8B-B14F-4D97-AF65-F5344CB8AC3E}">
        <p14:creationId xmlns:p14="http://schemas.microsoft.com/office/powerpoint/2010/main" val="1431555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29</a:t>
            </a:fld>
            <a:endParaRPr lang="en-GB"/>
          </a:p>
        </p:txBody>
      </p:sp>
    </p:spTree>
    <p:extLst>
      <p:ext uri="{BB962C8B-B14F-4D97-AF65-F5344CB8AC3E}">
        <p14:creationId xmlns:p14="http://schemas.microsoft.com/office/powerpoint/2010/main" val="37750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11</a:t>
            </a:fld>
            <a:endParaRPr lang="en-GB"/>
          </a:p>
        </p:txBody>
      </p:sp>
    </p:spTree>
    <p:extLst>
      <p:ext uri="{BB962C8B-B14F-4D97-AF65-F5344CB8AC3E}">
        <p14:creationId xmlns:p14="http://schemas.microsoft.com/office/powerpoint/2010/main" val="1653521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30</a:t>
            </a:fld>
            <a:endParaRPr lang="en-GB"/>
          </a:p>
        </p:txBody>
      </p:sp>
    </p:spTree>
    <p:extLst>
      <p:ext uri="{BB962C8B-B14F-4D97-AF65-F5344CB8AC3E}">
        <p14:creationId xmlns:p14="http://schemas.microsoft.com/office/powerpoint/2010/main" val="2772593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31</a:t>
            </a:fld>
            <a:endParaRPr lang="en-GB"/>
          </a:p>
        </p:txBody>
      </p:sp>
    </p:spTree>
    <p:extLst>
      <p:ext uri="{BB962C8B-B14F-4D97-AF65-F5344CB8AC3E}">
        <p14:creationId xmlns:p14="http://schemas.microsoft.com/office/powerpoint/2010/main" val="2129838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32</a:t>
            </a:fld>
            <a:endParaRPr lang="en-GB"/>
          </a:p>
        </p:txBody>
      </p:sp>
    </p:spTree>
    <p:extLst>
      <p:ext uri="{BB962C8B-B14F-4D97-AF65-F5344CB8AC3E}">
        <p14:creationId xmlns:p14="http://schemas.microsoft.com/office/powerpoint/2010/main" val="3034264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33</a:t>
            </a:fld>
            <a:endParaRPr lang="en-GB"/>
          </a:p>
        </p:txBody>
      </p:sp>
    </p:spTree>
    <p:extLst>
      <p:ext uri="{BB962C8B-B14F-4D97-AF65-F5344CB8AC3E}">
        <p14:creationId xmlns:p14="http://schemas.microsoft.com/office/powerpoint/2010/main" val="1184084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34</a:t>
            </a:fld>
            <a:endParaRPr lang="en-GB"/>
          </a:p>
        </p:txBody>
      </p:sp>
    </p:spTree>
    <p:extLst>
      <p:ext uri="{BB962C8B-B14F-4D97-AF65-F5344CB8AC3E}">
        <p14:creationId xmlns:p14="http://schemas.microsoft.com/office/powerpoint/2010/main" val="1434623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35</a:t>
            </a:fld>
            <a:endParaRPr lang="en-GB"/>
          </a:p>
        </p:txBody>
      </p:sp>
    </p:spTree>
    <p:extLst>
      <p:ext uri="{BB962C8B-B14F-4D97-AF65-F5344CB8AC3E}">
        <p14:creationId xmlns:p14="http://schemas.microsoft.com/office/powerpoint/2010/main" val="4195545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36</a:t>
            </a:fld>
            <a:endParaRPr lang="en-GB"/>
          </a:p>
        </p:txBody>
      </p:sp>
    </p:spTree>
    <p:extLst>
      <p:ext uri="{BB962C8B-B14F-4D97-AF65-F5344CB8AC3E}">
        <p14:creationId xmlns:p14="http://schemas.microsoft.com/office/powerpoint/2010/main" val="1728374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41</a:t>
            </a:fld>
            <a:endParaRPr lang="en-GB"/>
          </a:p>
        </p:txBody>
      </p:sp>
    </p:spTree>
    <p:extLst>
      <p:ext uri="{BB962C8B-B14F-4D97-AF65-F5344CB8AC3E}">
        <p14:creationId xmlns:p14="http://schemas.microsoft.com/office/powerpoint/2010/main" val="2935701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42</a:t>
            </a:fld>
            <a:endParaRPr lang="en-GB"/>
          </a:p>
        </p:txBody>
      </p:sp>
    </p:spTree>
    <p:extLst>
      <p:ext uri="{BB962C8B-B14F-4D97-AF65-F5344CB8AC3E}">
        <p14:creationId xmlns:p14="http://schemas.microsoft.com/office/powerpoint/2010/main" val="3900186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12</a:t>
            </a:fld>
            <a:endParaRPr lang="en-GB"/>
          </a:p>
        </p:txBody>
      </p:sp>
    </p:spTree>
    <p:extLst>
      <p:ext uri="{BB962C8B-B14F-4D97-AF65-F5344CB8AC3E}">
        <p14:creationId xmlns:p14="http://schemas.microsoft.com/office/powerpoint/2010/main" val="67799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13</a:t>
            </a:fld>
            <a:endParaRPr lang="en-GB"/>
          </a:p>
        </p:txBody>
      </p:sp>
    </p:spTree>
    <p:extLst>
      <p:ext uri="{BB962C8B-B14F-4D97-AF65-F5344CB8AC3E}">
        <p14:creationId xmlns:p14="http://schemas.microsoft.com/office/powerpoint/2010/main" val="426785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14</a:t>
            </a:fld>
            <a:endParaRPr lang="en-GB"/>
          </a:p>
        </p:txBody>
      </p:sp>
    </p:spTree>
    <p:extLst>
      <p:ext uri="{BB962C8B-B14F-4D97-AF65-F5344CB8AC3E}">
        <p14:creationId xmlns:p14="http://schemas.microsoft.com/office/powerpoint/2010/main" val="371504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15</a:t>
            </a:fld>
            <a:endParaRPr lang="en-GB"/>
          </a:p>
        </p:txBody>
      </p:sp>
    </p:spTree>
    <p:extLst>
      <p:ext uri="{BB962C8B-B14F-4D97-AF65-F5344CB8AC3E}">
        <p14:creationId xmlns:p14="http://schemas.microsoft.com/office/powerpoint/2010/main" val="182835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16</a:t>
            </a:fld>
            <a:endParaRPr lang="en-GB"/>
          </a:p>
        </p:txBody>
      </p:sp>
    </p:spTree>
    <p:extLst>
      <p:ext uri="{BB962C8B-B14F-4D97-AF65-F5344CB8AC3E}">
        <p14:creationId xmlns:p14="http://schemas.microsoft.com/office/powerpoint/2010/main" val="422416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17</a:t>
            </a:fld>
            <a:endParaRPr lang="en-GB"/>
          </a:p>
        </p:txBody>
      </p:sp>
    </p:spTree>
    <p:extLst>
      <p:ext uri="{BB962C8B-B14F-4D97-AF65-F5344CB8AC3E}">
        <p14:creationId xmlns:p14="http://schemas.microsoft.com/office/powerpoint/2010/main" val="198715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6D5C20-EBAE-4728-BCD4-0182BFC3B9A9}" type="slidenum">
              <a:rPr lang="en-GB" smtClean="0"/>
              <a:t>18</a:t>
            </a:fld>
            <a:endParaRPr lang="en-GB"/>
          </a:p>
        </p:txBody>
      </p:sp>
    </p:spTree>
    <p:extLst>
      <p:ext uri="{BB962C8B-B14F-4D97-AF65-F5344CB8AC3E}">
        <p14:creationId xmlns:p14="http://schemas.microsoft.com/office/powerpoint/2010/main" val="2997901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72EA1-9E1F-5C40-A0B7-39C72816F8E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2FB2D41-A214-5D40-8836-1958A7896F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ED689E8-5F2F-5340-B8A2-459080D50ACC}"/>
              </a:ext>
            </a:extLst>
          </p:cNvPr>
          <p:cNvSpPr>
            <a:spLocks noGrp="1"/>
          </p:cNvSpPr>
          <p:nvPr>
            <p:ph type="dt" sz="half" idx="10"/>
          </p:nvPr>
        </p:nvSpPr>
        <p:spPr/>
        <p:txBody>
          <a:bodyPr/>
          <a:lstStyle/>
          <a:p>
            <a:fld id="{9858A5CF-75A3-124B-A0ED-3D6F6B1A4717}" type="datetimeFigureOut">
              <a:rPr lang="en-US" smtClean="0"/>
              <a:t>3/31/2022</a:t>
            </a:fld>
            <a:endParaRPr lang="en-US"/>
          </a:p>
        </p:txBody>
      </p:sp>
      <p:sp>
        <p:nvSpPr>
          <p:cNvPr id="5" name="Footer Placeholder 4">
            <a:extLst>
              <a:ext uri="{FF2B5EF4-FFF2-40B4-BE49-F238E27FC236}">
                <a16:creationId xmlns:a16="http://schemas.microsoft.com/office/drawing/2014/main" id="{D2B4B83D-8F94-3F47-98EE-787C6D337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764F50-86E9-B54D-A0AE-8BC7B0891858}"/>
              </a:ext>
            </a:extLst>
          </p:cNvPr>
          <p:cNvSpPr>
            <a:spLocks noGrp="1"/>
          </p:cNvSpPr>
          <p:nvPr>
            <p:ph type="sldNum" sz="quarter" idx="12"/>
          </p:nvPr>
        </p:nvSpPr>
        <p:spPr/>
        <p:txBody>
          <a:bodyPr/>
          <a:lstStyle/>
          <a:p>
            <a:fld id="{8DF63D28-8D27-2F46-8655-B5068C3D2B1F}" type="slidenum">
              <a:rPr lang="en-US" smtClean="0"/>
              <a:t>‹#›</a:t>
            </a:fld>
            <a:endParaRPr lang="en-US"/>
          </a:p>
        </p:txBody>
      </p:sp>
    </p:spTree>
    <p:extLst>
      <p:ext uri="{BB962C8B-B14F-4D97-AF65-F5344CB8AC3E}">
        <p14:creationId xmlns:p14="http://schemas.microsoft.com/office/powerpoint/2010/main" val="1031115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AC98-7453-AF4D-B434-9C1604BAE83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FB8B700-6584-4C48-858E-A5801699CA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4326C4-5963-F74B-A7B2-3B4E72803D06}"/>
              </a:ext>
            </a:extLst>
          </p:cNvPr>
          <p:cNvSpPr>
            <a:spLocks noGrp="1"/>
          </p:cNvSpPr>
          <p:nvPr>
            <p:ph type="dt" sz="half" idx="10"/>
          </p:nvPr>
        </p:nvSpPr>
        <p:spPr/>
        <p:txBody>
          <a:bodyPr/>
          <a:lstStyle/>
          <a:p>
            <a:fld id="{9858A5CF-75A3-124B-A0ED-3D6F6B1A4717}" type="datetimeFigureOut">
              <a:rPr lang="en-US" smtClean="0"/>
              <a:t>3/31/2022</a:t>
            </a:fld>
            <a:endParaRPr lang="en-US"/>
          </a:p>
        </p:txBody>
      </p:sp>
      <p:sp>
        <p:nvSpPr>
          <p:cNvPr id="5" name="Footer Placeholder 4">
            <a:extLst>
              <a:ext uri="{FF2B5EF4-FFF2-40B4-BE49-F238E27FC236}">
                <a16:creationId xmlns:a16="http://schemas.microsoft.com/office/drawing/2014/main" id="{734063D4-A416-914A-891D-F4CAD247D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F74D0-012A-BE44-9202-562872695F60}"/>
              </a:ext>
            </a:extLst>
          </p:cNvPr>
          <p:cNvSpPr>
            <a:spLocks noGrp="1"/>
          </p:cNvSpPr>
          <p:nvPr>
            <p:ph type="sldNum" sz="quarter" idx="12"/>
          </p:nvPr>
        </p:nvSpPr>
        <p:spPr/>
        <p:txBody>
          <a:bodyPr/>
          <a:lstStyle/>
          <a:p>
            <a:fld id="{8DF63D28-8D27-2F46-8655-B5068C3D2B1F}" type="slidenum">
              <a:rPr lang="en-US" smtClean="0"/>
              <a:t>‹#›</a:t>
            </a:fld>
            <a:endParaRPr lang="en-US"/>
          </a:p>
        </p:txBody>
      </p:sp>
    </p:spTree>
    <p:extLst>
      <p:ext uri="{BB962C8B-B14F-4D97-AF65-F5344CB8AC3E}">
        <p14:creationId xmlns:p14="http://schemas.microsoft.com/office/powerpoint/2010/main" val="387095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6E90F1-4E5F-2345-9BCA-F9F37D24DB6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7E2F7C8-C574-8F48-9477-BD78AF2075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13CC07-B2DC-1147-A769-C8540278CB30}"/>
              </a:ext>
            </a:extLst>
          </p:cNvPr>
          <p:cNvSpPr>
            <a:spLocks noGrp="1"/>
          </p:cNvSpPr>
          <p:nvPr>
            <p:ph type="dt" sz="half" idx="10"/>
          </p:nvPr>
        </p:nvSpPr>
        <p:spPr/>
        <p:txBody>
          <a:bodyPr/>
          <a:lstStyle/>
          <a:p>
            <a:fld id="{9858A5CF-75A3-124B-A0ED-3D6F6B1A4717}" type="datetimeFigureOut">
              <a:rPr lang="en-US" smtClean="0"/>
              <a:t>3/31/2022</a:t>
            </a:fld>
            <a:endParaRPr lang="en-US"/>
          </a:p>
        </p:txBody>
      </p:sp>
      <p:sp>
        <p:nvSpPr>
          <p:cNvPr id="5" name="Footer Placeholder 4">
            <a:extLst>
              <a:ext uri="{FF2B5EF4-FFF2-40B4-BE49-F238E27FC236}">
                <a16:creationId xmlns:a16="http://schemas.microsoft.com/office/drawing/2014/main" id="{A4456C68-8803-E146-98AA-DFE1B1430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A8356-1CF2-F146-9C39-14BC2B4980FE}"/>
              </a:ext>
            </a:extLst>
          </p:cNvPr>
          <p:cNvSpPr>
            <a:spLocks noGrp="1"/>
          </p:cNvSpPr>
          <p:nvPr>
            <p:ph type="sldNum" sz="quarter" idx="12"/>
          </p:nvPr>
        </p:nvSpPr>
        <p:spPr/>
        <p:txBody>
          <a:bodyPr/>
          <a:lstStyle/>
          <a:p>
            <a:fld id="{8DF63D28-8D27-2F46-8655-B5068C3D2B1F}" type="slidenum">
              <a:rPr lang="en-US" smtClean="0"/>
              <a:t>‹#›</a:t>
            </a:fld>
            <a:endParaRPr lang="en-US"/>
          </a:p>
        </p:txBody>
      </p:sp>
    </p:spTree>
    <p:extLst>
      <p:ext uri="{BB962C8B-B14F-4D97-AF65-F5344CB8AC3E}">
        <p14:creationId xmlns:p14="http://schemas.microsoft.com/office/powerpoint/2010/main" val="360126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E2E6E-434C-4D48-AAF2-51228E15B8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86A44F-AEE5-E240-9DE5-FC88647EA64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E7A8BE-7064-2F45-BE47-175E27932C71}"/>
              </a:ext>
            </a:extLst>
          </p:cNvPr>
          <p:cNvSpPr>
            <a:spLocks noGrp="1"/>
          </p:cNvSpPr>
          <p:nvPr>
            <p:ph type="dt" sz="half" idx="10"/>
          </p:nvPr>
        </p:nvSpPr>
        <p:spPr/>
        <p:txBody>
          <a:bodyPr/>
          <a:lstStyle/>
          <a:p>
            <a:fld id="{9858A5CF-75A3-124B-A0ED-3D6F6B1A4717}" type="datetimeFigureOut">
              <a:rPr lang="en-US" smtClean="0"/>
              <a:t>3/31/2022</a:t>
            </a:fld>
            <a:endParaRPr lang="en-US"/>
          </a:p>
        </p:txBody>
      </p:sp>
      <p:sp>
        <p:nvSpPr>
          <p:cNvPr id="5" name="Footer Placeholder 4">
            <a:extLst>
              <a:ext uri="{FF2B5EF4-FFF2-40B4-BE49-F238E27FC236}">
                <a16:creationId xmlns:a16="http://schemas.microsoft.com/office/drawing/2014/main" id="{486748A3-A307-5C47-8583-18724BDE1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CA832-8779-EE46-83B7-CA78F7457963}"/>
              </a:ext>
            </a:extLst>
          </p:cNvPr>
          <p:cNvSpPr>
            <a:spLocks noGrp="1"/>
          </p:cNvSpPr>
          <p:nvPr>
            <p:ph type="sldNum" sz="quarter" idx="12"/>
          </p:nvPr>
        </p:nvSpPr>
        <p:spPr/>
        <p:txBody>
          <a:bodyPr/>
          <a:lstStyle/>
          <a:p>
            <a:fld id="{8DF63D28-8D27-2F46-8655-B5068C3D2B1F}" type="slidenum">
              <a:rPr lang="en-US" smtClean="0"/>
              <a:t>‹#›</a:t>
            </a:fld>
            <a:endParaRPr lang="en-US"/>
          </a:p>
        </p:txBody>
      </p:sp>
    </p:spTree>
    <p:extLst>
      <p:ext uri="{BB962C8B-B14F-4D97-AF65-F5344CB8AC3E}">
        <p14:creationId xmlns:p14="http://schemas.microsoft.com/office/powerpoint/2010/main" val="123040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B922-F91C-D64E-BD8F-6D7AE339153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F2B8C54-D322-9B45-88DA-D15C88B649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AB7DA10-4C0F-B143-A2C6-E2446202BC62}"/>
              </a:ext>
            </a:extLst>
          </p:cNvPr>
          <p:cNvSpPr>
            <a:spLocks noGrp="1"/>
          </p:cNvSpPr>
          <p:nvPr>
            <p:ph type="dt" sz="half" idx="10"/>
          </p:nvPr>
        </p:nvSpPr>
        <p:spPr/>
        <p:txBody>
          <a:bodyPr/>
          <a:lstStyle/>
          <a:p>
            <a:fld id="{9858A5CF-75A3-124B-A0ED-3D6F6B1A4717}" type="datetimeFigureOut">
              <a:rPr lang="en-US" smtClean="0"/>
              <a:t>3/31/2022</a:t>
            </a:fld>
            <a:endParaRPr lang="en-US"/>
          </a:p>
        </p:txBody>
      </p:sp>
      <p:sp>
        <p:nvSpPr>
          <p:cNvPr id="5" name="Footer Placeholder 4">
            <a:extLst>
              <a:ext uri="{FF2B5EF4-FFF2-40B4-BE49-F238E27FC236}">
                <a16:creationId xmlns:a16="http://schemas.microsoft.com/office/drawing/2014/main" id="{08B7E76C-6DA3-9242-A32A-D5B93003E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4B08C-0632-B44E-A8CD-DAC180BA8773}"/>
              </a:ext>
            </a:extLst>
          </p:cNvPr>
          <p:cNvSpPr>
            <a:spLocks noGrp="1"/>
          </p:cNvSpPr>
          <p:nvPr>
            <p:ph type="sldNum" sz="quarter" idx="12"/>
          </p:nvPr>
        </p:nvSpPr>
        <p:spPr/>
        <p:txBody>
          <a:bodyPr/>
          <a:lstStyle/>
          <a:p>
            <a:fld id="{8DF63D28-8D27-2F46-8655-B5068C3D2B1F}" type="slidenum">
              <a:rPr lang="en-US" smtClean="0"/>
              <a:t>‹#›</a:t>
            </a:fld>
            <a:endParaRPr lang="en-US"/>
          </a:p>
        </p:txBody>
      </p:sp>
    </p:spTree>
    <p:extLst>
      <p:ext uri="{BB962C8B-B14F-4D97-AF65-F5344CB8AC3E}">
        <p14:creationId xmlns:p14="http://schemas.microsoft.com/office/powerpoint/2010/main" val="247804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7647D-F3F7-B542-9BAA-D7E6D9194D6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F9706D7-EE37-2846-BE31-3E196912C2B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7D52F8E-176A-C64A-AAA3-32F1AD2CB8A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E349A51-21CA-B54E-9CB4-0973550D5DF6}"/>
              </a:ext>
            </a:extLst>
          </p:cNvPr>
          <p:cNvSpPr>
            <a:spLocks noGrp="1"/>
          </p:cNvSpPr>
          <p:nvPr>
            <p:ph type="dt" sz="half" idx="10"/>
          </p:nvPr>
        </p:nvSpPr>
        <p:spPr/>
        <p:txBody>
          <a:bodyPr/>
          <a:lstStyle/>
          <a:p>
            <a:fld id="{9858A5CF-75A3-124B-A0ED-3D6F6B1A4717}" type="datetimeFigureOut">
              <a:rPr lang="en-US" smtClean="0"/>
              <a:t>3/31/2022</a:t>
            </a:fld>
            <a:endParaRPr lang="en-US"/>
          </a:p>
        </p:txBody>
      </p:sp>
      <p:sp>
        <p:nvSpPr>
          <p:cNvPr id="6" name="Footer Placeholder 5">
            <a:extLst>
              <a:ext uri="{FF2B5EF4-FFF2-40B4-BE49-F238E27FC236}">
                <a16:creationId xmlns:a16="http://schemas.microsoft.com/office/drawing/2014/main" id="{BD7074D4-ED39-B440-806A-2172D19E4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69176-CE87-FF4C-88D3-9BF20B8A42B1}"/>
              </a:ext>
            </a:extLst>
          </p:cNvPr>
          <p:cNvSpPr>
            <a:spLocks noGrp="1"/>
          </p:cNvSpPr>
          <p:nvPr>
            <p:ph type="sldNum" sz="quarter" idx="12"/>
          </p:nvPr>
        </p:nvSpPr>
        <p:spPr/>
        <p:txBody>
          <a:bodyPr/>
          <a:lstStyle/>
          <a:p>
            <a:fld id="{8DF63D28-8D27-2F46-8655-B5068C3D2B1F}" type="slidenum">
              <a:rPr lang="en-US" smtClean="0"/>
              <a:t>‹#›</a:t>
            </a:fld>
            <a:endParaRPr lang="en-US"/>
          </a:p>
        </p:txBody>
      </p:sp>
    </p:spTree>
    <p:extLst>
      <p:ext uri="{BB962C8B-B14F-4D97-AF65-F5344CB8AC3E}">
        <p14:creationId xmlns:p14="http://schemas.microsoft.com/office/powerpoint/2010/main" val="169089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8C67-DE23-364A-9CF5-C3B854E918A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0C66FE-08A0-9446-8F96-EDD95013B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A1A5B7-C404-DB40-B68C-60A7F61998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0128936-9588-D34F-8685-40DFA8F691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915209A-B582-DC4A-A7B1-239718613D2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12E0D67-41A0-BE47-A067-D29ACF35B767}"/>
              </a:ext>
            </a:extLst>
          </p:cNvPr>
          <p:cNvSpPr>
            <a:spLocks noGrp="1"/>
          </p:cNvSpPr>
          <p:nvPr>
            <p:ph type="dt" sz="half" idx="10"/>
          </p:nvPr>
        </p:nvSpPr>
        <p:spPr/>
        <p:txBody>
          <a:bodyPr/>
          <a:lstStyle/>
          <a:p>
            <a:fld id="{9858A5CF-75A3-124B-A0ED-3D6F6B1A4717}" type="datetimeFigureOut">
              <a:rPr lang="en-US" smtClean="0"/>
              <a:t>3/31/2022</a:t>
            </a:fld>
            <a:endParaRPr lang="en-US"/>
          </a:p>
        </p:txBody>
      </p:sp>
      <p:sp>
        <p:nvSpPr>
          <p:cNvPr id="8" name="Footer Placeholder 7">
            <a:extLst>
              <a:ext uri="{FF2B5EF4-FFF2-40B4-BE49-F238E27FC236}">
                <a16:creationId xmlns:a16="http://schemas.microsoft.com/office/drawing/2014/main" id="{7C0898F4-19ED-5748-A13C-616A580FC6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086908-F963-7C49-95D7-71F7CEA1E5AB}"/>
              </a:ext>
            </a:extLst>
          </p:cNvPr>
          <p:cNvSpPr>
            <a:spLocks noGrp="1"/>
          </p:cNvSpPr>
          <p:nvPr>
            <p:ph type="sldNum" sz="quarter" idx="12"/>
          </p:nvPr>
        </p:nvSpPr>
        <p:spPr/>
        <p:txBody>
          <a:bodyPr/>
          <a:lstStyle/>
          <a:p>
            <a:fld id="{8DF63D28-8D27-2F46-8655-B5068C3D2B1F}" type="slidenum">
              <a:rPr lang="en-US" smtClean="0"/>
              <a:t>‹#›</a:t>
            </a:fld>
            <a:endParaRPr lang="en-US"/>
          </a:p>
        </p:txBody>
      </p:sp>
    </p:spTree>
    <p:extLst>
      <p:ext uri="{BB962C8B-B14F-4D97-AF65-F5344CB8AC3E}">
        <p14:creationId xmlns:p14="http://schemas.microsoft.com/office/powerpoint/2010/main" val="228523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3482-4330-BD47-AE26-431825735FF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C6FCC53-5C7A-B944-882A-2671D311825C}"/>
              </a:ext>
            </a:extLst>
          </p:cNvPr>
          <p:cNvSpPr>
            <a:spLocks noGrp="1"/>
          </p:cNvSpPr>
          <p:nvPr>
            <p:ph type="dt" sz="half" idx="10"/>
          </p:nvPr>
        </p:nvSpPr>
        <p:spPr/>
        <p:txBody>
          <a:bodyPr/>
          <a:lstStyle/>
          <a:p>
            <a:fld id="{9858A5CF-75A3-124B-A0ED-3D6F6B1A4717}" type="datetimeFigureOut">
              <a:rPr lang="en-US" smtClean="0"/>
              <a:t>3/31/2022</a:t>
            </a:fld>
            <a:endParaRPr lang="en-US"/>
          </a:p>
        </p:txBody>
      </p:sp>
      <p:sp>
        <p:nvSpPr>
          <p:cNvPr id="4" name="Footer Placeholder 3">
            <a:extLst>
              <a:ext uri="{FF2B5EF4-FFF2-40B4-BE49-F238E27FC236}">
                <a16:creationId xmlns:a16="http://schemas.microsoft.com/office/drawing/2014/main" id="{20528D48-4BBF-C246-B3C2-DAA709DFC0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FD307D-09DB-364D-87D6-C8D618D9AF99}"/>
              </a:ext>
            </a:extLst>
          </p:cNvPr>
          <p:cNvSpPr>
            <a:spLocks noGrp="1"/>
          </p:cNvSpPr>
          <p:nvPr>
            <p:ph type="sldNum" sz="quarter" idx="12"/>
          </p:nvPr>
        </p:nvSpPr>
        <p:spPr/>
        <p:txBody>
          <a:bodyPr/>
          <a:lstStyle/>
          <a:p>
            <a:fld id="{8DF63D28-8D27-2F46-8655-B5068C3D2B1F}" type="slidenum">
              <a:rPr lang="en-US" smtClean="0"/>
              <a:t>‹#›</a:t>
            </a:fld>
            <a:endParaRPr lang="en-US"/>
          </a:p>
        </p:txBody>
      </p:sp>
    </p:spTree>
    <p:extLst>
      <p:ext uri="{BB962C8B-B14F-4D97-AF65-F5344CB8AC3E}">
        <p14:creationId xmlns:p14="http://schemas.microsoft.com/office/powerpoint/2010/main" val="16191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C7CDD2-060D-294A-A31B-945228338458}"/>
              </a:ext>
            </a:extLst>
          </p:cNvPr>
          <p:cNvSpPr>
            <a:spLocks noGrp="1"/>
          </p:cNvSpPr>
          <p:nvPr>
            <p:ph type="dt" sz="half" idx="10"/>
          </p:nvPr>
        </p:nvSpPr>
        <p:spPr/>
        <p:txBody>
          <a:bodyPr/>
          <a:lstStyle/>
          <a:p>
            <a:fld id="{9858A5CF-75A3-124B-A0ED-3D6F6B1A4717}" type="datetimeFigureOut">
              <a:rPr lang="en-US" smtClean="0"/>
              <a:t>3/31/2022</a:t>
            </a:fld>
            <a:endParaRPr lang="en-US"/>
          </a:p>
        </p:txBody>
      </p:sp>
      <p:sp>
        <p:nvSpPr>
          <p:cNvPr id="3" name="Footer Placeholder 2">
            <a:extLst>
              <a:ext uri="{FF2B5EF4-FFF2-40B4-BE49-F238E27FC236}">
                <a16:creationId xmlns:a16="http://schemas.microsoft.com/office/drawing/2014/main" id="{FF92DE0B-7B0B-354C-817A-B7D22CED17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C79AB5-FE64-DB41-9A2E-58F292ACF66F}"/>
              </a:ext>
            </a:extLst>
          </p:cNvPr>
          <p:cNvSpPr>
            <a:spLocks noGrp="1"/>
          </p:cNvSpPr>
          <p:nvPr>
            <p:ph type="sldNum" sz="quarter" idx="12"/>
          </p:nvPr>
        </p:nvSpPr>
        <p:spPr/>
        <p:txBody>
          <a:bodyPr/>
          <a:lstStyle/>
          <a:p>
            <a:fld id="{8DF63D28-8D27-2F46-8655-B5068C3D2B1F}" type="slidenum">
              <a:rPr lang="en-US" smtClean="0"/>
              <a:t>‹#›</a:t>
            </a:fld>
            <a:endParaRPr lang="en-US"/>
          </a:p>
        </p:txBody>
      </p:sp>
    </p:spTree>
    <p:extLst>
      <p:ext uri="{BB962C8B-B14F-4D97-AF65-F5344CB8AC3E}">
        <p14:creationId xmlns:p14="http://schemas.microsoft.com/office/powerpoint/2010/main" val="124362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DAA0-9D58-EB42-953E-AB327340C5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0AE0C1F-F9C0-6440-87D9-C438B40CA1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A52E67C-D3A3-F64A-A9E7-41BF4CD0A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43EB6E-F3E7-1547-87DA-546CCB043AAF}"/>
              </a:ext>
            </a:extLst>
          </p:cNvPr>
          <p:cNvSpPr>
            <a:spLocks noGrp="1"/>
          </p:cNvSpPr>
          <p:nvPr>
            <p:ph type="dt" sz="half" idx="10"/>
          </p:nvPr>
        </p:nvSpPr>
        <p:spPr/>
        <p:txBody>
          <a:bodyPr/>
          <a:lstStyle/>
          <a:p>
            <a:fld id="{9858A5CF-75A3-124B-A0ED-3D6F6B1A4717}" type="datetimeFigureOut">
              <a:rPr lang="en-US" smtClean="0"/>
              <a:t>3/31/2022</a:t>
            </a:fld>
            <a:endParaRPr lang="en-US"/>
          </a:p>
        </p:txBody>
      </p:sp>
      <p:sp>
        <p:nvSpPr>
          <p:cNvPr id="6" name="Footer Placeholder 5">
            <a:extLst>
              <a:ext uri="{FF2B5EF4-FFF2-40B4-BE49-F238E27FC236}">
                <a16:creationId xmlns:a16="http://schemas.microsoft.com/office/drawing/2014/main" id="{E2A7246A-3F7C-7D44-AD15-ACB67C5375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A73C9-F619-9E41-AE2E-6F3398FB5F40}"/>
              </a:ext>
            </a:extLst>
          </p:cNvPr>
          <p:cNvSpPr>
            <a:spLocks noGrp="1"/>
          </p:cNvSpPr>
          <p:nvPr>
            <p:ph type="sldNum" sz="quarter" idx="12"/>
          </p:nvPr>
        </p:nvSpPr>
        <p:spPr/>
        <p:txBody>
          <a:bodyPr/>
          <a:lstStyle/>
          <a:p>
            <a:fld id="{8DF63D28-8D27-2F46-8655-B5068C3D2B1F}" type="slidenum">
              <a:rPr lang="en-US" smtClean="0"/>
              <a:t>‹#›</a:t>
            </a:fld>
            <a:endParaRPr lang="en-US"/>
          </a:p>
        </p:txBody>
      </p:sp>
    </p:spTree>
    <p:extLst>
      <p:ext uri="{BB962C8B-B14F-4D97-AF65-F5344CB8AC3E}">
        <p14:creationId xmlns:p14="http://schemas.microsoft.com/office/powerpoint/2010/main" val="181775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B6FF-4BE8-364F-8AED-9E19E0CB96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A17EDA3-587B-C846-81E0-941DCC82D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2BEF26-1E9F-EE49-AD22-056399635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54FBC2-6621-0A48-9523-26F8CFFE1488}"/>
              </a:ext>
            </a:extLst>
          </p:cNvPr>
          <p:cNvSpPr>
            <a:spLocks noGrp="1"/>
          </p:cNvSpPr>
          <p:nvPr>
            <p:ph type="dt" sz="half" idx="10"/>
          </p:nvPr>
        </p:nvSpPr>
        <p:spPr/>
        <p:txBody>
          <a:bodyPr/>
          <a:lstStyle/>
          <a:p>
            <a:fld id="{9858A5CF-75A3-124B-A0ED-3D6F6B1A4717}" type="datetimeFigureOut">
              <a:rPr lang="en-US" smtClean="0"/>
              <a:t>3/31/2022</a:t>
            </a:fld>
            <a:endParaRPr lang="en-US"/>
          </a:p>
        </p:txBody>
      </p:sp>
      <p:sp>
        <p:nvSpPr>
          <p:cNvPr id="6" name="Footer Placeholder 5">
            <a:extLst>
              <a:ext uri="{FF2B5EF4-FFF2-40B4-BE49-F238E27FC236}">
                <a16:creationId xmlns:a16="http://schemas.microsoft.com/office/drawing/2014/main" id="{464B7B6E-B995-474A-AA67-660421CA6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348973-CEFF-4744-8CFB-C1E49A7395AA}"/>
              </a:ext>
            </a:extLst>
          </p:cNvPr>
          <p:cNvSpPr>
            <a:spLocks noGrp="1"/>
          </p:cNvSpPr>
          <p:nvPr>
            <p:ph type="sldNum" sz="quarter" idx="12"/>
          </p:nvPr>
        </p:nvSpPr>
        <p:spPr/>
        <p:txBody>
          <a:bodyPr/>
          <a:lstStyle/>
          <a:p>
            <a:fld id="{8DF63D28-8D27-2F46-8655-B5068C3D2B1F}" type="slidenum">
              <a:rPr lang="en-US" smtClean="0"/>
              <a:t>‹#›</a:t>
            </a:fld>
            <a:endParaRPr lang="en-US"/>
          </a:p>
        </p:txBody>
      </p:sp>
    </p:spTree>
    <p:extLst>
      <p:ext uri="{BB962C8B-B14F-4D97-AF65-F5344CB8AC3E}">
        <p14:creationId xmlns:p14="http://schemas.microsoft.com/office/powerpoint/2010/main" val="3047603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230B7-7346-1341-92BE-B4F648A8F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88599B-3BED-1B4A-8226-A61032007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F171CD-10D6-2C43-87AB-AD76BFDD9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8A5CF-75A3-124B-A0ED-3D6F6B1A4717}" type="datetimeFigureOut">
              <a:rPr lang="en-US" smtClean="0"/>
              <a:t>3/31/2022</a:t>
            </a:fld>
            <a:endParaRPr lang="en-US"/>
          </a:p>
        </p:txBody>
      </p:sp>
      <p:sp>
        <p:nvSpPr>
          <p:cNvPr id="5" name="Footer Placeholder 4">
            <a:extLst>
              <a:ext uri="{FF2B5EF4-FFF2-40B4-BE49-F238E27FC236}">
                <a16:creationId xmlns:a16="http://schemas.microsoft.com/office/drawing/2014/main" id="{AC859EB5-D62C-C147-B487-E73822C8E2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96E624-7C57-724F-94AB-31988C1B86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63D28-8D27-2F46-8655-B5068C3D2B1F}" type="slidenum">
              <a:rPr lang="en-US" smtClean="0"/>
              <a:t>‹#›</a:t>
            </a:fld>
            <a:endParaRPr lang="en-US"/>
          </a:p>
        </p:txBody>
      </p:sp>
    </p:spTree>
    <p:extLst>
      <p:ext uri="{BB962C8B-B14F-4D97-AF65-F5344CB8AC3E}">
        <p14:creationId xmlns:p14="http://schemas.microsoft.com/office/powerpoint/2010/main" val="2241390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ur01.safelinks.protection.outlook.com/?url=https%3A%2F%2Fwww.nice.org.uk%2Fguidance%2Fng214&amp;data=04%7C01%7Ca.hayward%40ucl.ac.uk%7C55a2e5f0d038482a3d6008da0362e511%7C1faf88fea9984c5b93c9210a11d9a5c2%7C0%7C0%7C637826020523830042%7CUnknown%7CTWFpbGZsb3d8eyJWIjoiMC4wLjAwMDAiLCJQIjoiV2luMzIiLCJBTiI6Ik1haWwiLCJXVCI6Mn0%3D%7C3000&amp;sdata=DbOASnHAUvBf4i3yDwSMJXOMyipOsWUMdcalfk%2BwbXE%3D&amp;reserved=0"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hyperlink" Target="https://www.england.nhs.uk/publication/primary-medical-care-policy-and-guidance-manual-pg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mj.com/content/bmj/363/bmj.k5094.full.pdf"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B3BA86-FC4C-4247-9BE6-A3526AA871D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9732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C9C56F0-3BD1-4378-89F4-E5DDFE9382BA}"/>
              </a:ext>
            </a:extLst>
          </p:cNvPr>
          <p:cNvSpPr>
            <a:spLocks noGrp="1"/>
          </p:cNvSpPr>
          <p:nvPr>
            <p:ph type="title"/>
          </p:nvPr>
        </p:nvSpPr>
        <p:spPr/>
        <p:txBody>
          <a:bodyPr/>
          <a:lstStyle/>
          <a:p>
            <a:pPr algn="l"/>
            <a:r>
              <a:rPr lang="en-GB" altLang="en-US" sz="3733" b="1">
                <a:solidFill>
                  <a:srgbClr val="0000FF"/>
                </a:solidFill>
              </a:rPr>
              <a:t>Is reducing caseloads (and thus increasing time spent with clients) per practitioner cost-effective?</a:t>
            </a:r>
          </a:p>
        </p:txBody>
      </p:sp>
      <p:sp>
        <p:nvSpPr>
          <p:cNvPr id="21507" name="Content Placeholder 2">
            <a:extLst>
              <a:ext uri="{FF2B5EF4-FFF2-40B4-BE49-F238E27FC236}">
                <a16:creationId xmlns:a16="http://schemas.microsoft.com/office/drawing/2014/main" id="{B7300778-497F-44BE-94C0-1C702624F866}"/>
              </a:ext>
            </a:extLst>
          </p:cNvPr>
          <p:cNvSpPr>
            <a:spLocks noGrp="1"/>
          </p:cNvSpPr>
          <p:nvPr>
            <p:ph idx="1"/>
          </p:nvPr>
        </p:nvSpPr>
        <p:spPr/>
        <p:txBody>
          <a:bodyPr>
            <a:normAutofit/>
          </a:bodyPr>
          <a:lstStyle/>
          <a:p>
            <a:pPr>
              <a:lnSpc>
                <a:spcPct val="150000"/>
              </a:lnSpc>
            </a:pPr>
            <a:r>
              <a:rPr lang="en-GB" altLang="en-US" sz="4000" dirty="0"/>
              <a:t>Value of improved outcomes offsets additional staff costs required to deliver lower caseloads</a:t>
            </a:r>
          </a:p>
        </p:txBody>
      </p:sp>
      <p:pic>
        <p:nvPicPr>
          <p:cNvPr id="21508" name="Picture 6">
            <a:extLst>
              <a:ext uri="{FF2B5EF4-FFF2-40B4-BE49-F238E27FC236}">
                <a16:creationId xmlns:a16="http://schemas.microsoft.com/office/drawing/2014/main" id="{E9867374-F5F3-4EF0-B991-16F3158B4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33" y="5541434"/>
            <a:ext cx="2751667" cy="107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GB" sz="4400" b="1" dirty="0">
                <a:solidFill>
                  <a:srgbClr val="0000FF"/>
                </a:solidFill>
              </a:rPr>
              <a:t>Supporting engagement</a:t>
            </a:r>
            <a:endParaRPr lang="en-GB"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109808"/>
            <a:ext cx="10209125" cy="5748192"/>
          </a:xfrm>
        </p:spPr>
        <p:txBody>
          <a:bodyPr>
            <a:normAutofit fontScale="77500" lnSpcReduction="20000"/>
          </a:bodyPr>
          <a:lstStyle/>
          <a:p>
            <a:pPr marL="0" indent="0">
              <a:lnSpc>
                <a:spcPct val="100000"/>
              </a:lnSpc>
              <a:buNone/>
            </a:pPr>
            <a:r>
              <a:rPr lang="en-US" dirty="0"/>
              <a:t>Promote engagement by providing services that:</a:t>
            </a:r>
          </a:p>
          <a:p>
            <a:pPr>
              <a:lnSpc>
                <a:spcPct val="100000"/>
              </a:lnSpc>
            </a:pPr>
            <a:r>
              <a:rPr lang="en-US" dirty="0"/>
              <a:t>are </a:t>
            </a:r>
            <a:r>
              <a:rPr lang="en-US" b="1" dirty="0"/>
              <a:t>person-</a:t>
            </a:r>
            <a:r>
              <a:rPr lang="en-US" b="1" dirty="0" err="1"/>
              <a:t>centred</a:t>
            </a:r>
            <a:r>
              <a:rPr lang="en-US" b="1" dirty="0"/>
              <a:t>, empathetic, non-judgmental </a:t>
            </a:r>
          </a:p>
          <a:p>
            <a:pPr>
              <a:lnSpc>
                <a:spcPct val="100000"/>
              </a:lnSpc>
            </a:pPr>
            <a:r>
              <a:rPr lang="en-US" dirty="0"/>
              <a:t>aim to </a:t>
            </a:r>
            <a:r>
              <a:rPr lang="en-US" b="1" dirty="0"/>
              <a:t>address health inequalities</a:t>
            </a:r>
          </a:p>
          <a:p>
            <a:pPr>
              <a:lnSpc>
                <a:spcPct val="100000"/>
              </a:lnSpc>
            </a:pPr>
            <a:r>
              <a:rPr lang="en-US" dirty="0"/>
              <a:t>are </a:t>
            </a:r>
            <a:r>
              <a:rPr lang="en-US" b="1" dirty="0"/>
              <a:t>inclusive</a:t>
            </a:r>
            <a:r>
              <a:rPr lang="en-US" dirty="0"/>
              <a:t> and </a:t>
            </a:r>
            <a:r>
              <a:rPr lang="en-US" b="1" dirty="0"/>
              <a:t>pay attention to the diverse experiences </a:t>
            </a:r>
            <a:r>
              <a:rPr lang="en-US" dirty="0"/>
              <a:t>of people using the service</a:t>
            </a:r>
          </a:p>
          <a:p>
            <a:pPr marL="0" indent="0">
              <a:lnSpc>
                <a:spcPct val="100000"/>
              </a:lnSpc>
              <a:buNone/>
            </a:pPr>
            <a:endParaRPr lang="en-US" sz="1300" dirty="0"/>
          </a:p>
          <a:p>
            <a:pPr marL="0" indent="0">
              <a:lnSpc>
                <a:spcPct val="100000"/>
              </a:lnSpc>
              <a:buNone/>
            </a:pPr>
            <a:r>
              <a:rPr lang="en-US" dirty="0"/>
              <a:t>Ensure that people experiencing homelessness with multiple health or social care needs are </a:t>
            </a:r>
            <a:r>
              <a:rPr lang="en-US" b="1" dirty="0"/>
              <a:t>not excluded from services because of restrictive eligibility criteria</a:t>
            </a:r>
            <a:r>
              <a:rPr lang="en-US" dirty="0"/>
              <a:t>. For example, people with mental health problems are not denied access to mental health services because they have drug and alcohol treatment needs</a:t>
            </a:r>
          </a:p>
          <a:p>
            <a:pPr marL="0" indent="0">
              <a:lnSpc>
                <a:spcPct val="100000"/>
              </a:lnSpc>
              <a:buNone/>
            </a:pPr>
            <a:endParaRPr lang="en-US" sz="1300" dirty="0"/>
          </a:p>
          <a:p>
            <a:pPr marL="0" indent="0">
              <a:lnSpc>
                <a:spcPct val="100000"/>
              </a:lnSpc>
              <a:buNone/>
            </a:pPr>
            <a:r>
              <a:rPr lang="en-US" dirty="0"/>
              <a:t>Consider using </a:t>
            </a:r>
            <a:r>
              <a:rPr lang="en-US" b="1" dirty="0"/>
              <a:t>psychologically informed environments </a:t>
            </a:r>
            <a:r>
              <a:rPr lang="en-US" dirty="0"/>
              <a:t>and </a:t>
            </a:r>
            <a:r>
              <a:rPr lang="en-US" b="1" dirty="0"/>
              <a:t>trauma-informed care</a:t>
            </a:r>
            <a:r>
              <a:rPr lang="en-US" dirty="0"/>
              <a:t>. Recognise that people’s behaviour and engagement with services is influenced by their traumatic experiences, socioeconomic circumstances and previous experiences of services</a:t>
            </a:r>
          </a:p>
          <a:p>
            <a:pPr marL="0" indent="0">
              <a:lnSpc>
                <a:spcPct val="100000"/>
              </a:lnSpc>
              <a:buNone/>
            </a:pPr>
            <a:endParaRPr lang="en-US" sz="1200" dirty="0"/>
          </a:p>
          <a:p>
            <a:pPr marL="0" indent="0">
              <a:lnSpc>
                <a:spcPct val="100000"/>
              </a:lnSpc>
              <a:buNone/>
            </a:pPr>
            <a:r>
              <a:rPr lang="en-US" dirty="0"/>
              <a:t>What is the effectiveness and acceptability of clinical psychology-led psychologically informed environments and psychological approaches for people experiencing homelessness?</a:t>
            </a:r>
          </a:p>
        </p:txBody>
      </p:sp>
      <p:pic>
        <p:nvPicPr>
          <p:cNvPr id="9" name="Picture 4" descr="Image preview">
            <a:extLst>
              <a:ext uri="{FF2B5EF4-FFF2-40B4-BE49-F238E27FC236}">
                <a16:creationId xmlns:a16="http://schemas.microsoft.com/office/drawing/2014/main" id="{E97B046B-4610-4DA3-97B4-24716AECD3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97766" y="3013883"/>
            <a:ext cx="1007997" cy="951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00+ Free Scales Of Justice &amp; Justice Images">
            <a:extLst>
              <a:ext uri="{FF2B5EF4-FFF2-40B4-BE49-F238E27FC236}">
                <a16:creationId xmlns:a16="http://schemas.microsoft.com/office/drawing/2014/main" id="{B56C6B81-A94C-443D-90DF-72805904D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690" y="1361565"/>
            <a:ext cx="991019" cy="8573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100+ Free Scales Of Justice &amp; Justice Images">
            <a:extLst>
              <a:ext uri="{FF2B5EF4-FFF2-40B4-BE49-F238E27FC236}">
                <a16:creationId xmlns:a16="http://schemas.microsoft.com/office/drawing/2014/main" id="{F8269850-E2E7-4907-B63F-F080B3987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254" y="4469612"/>
            <a:ext cx="991019" cy="8573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Magnifying Glass Showing Rising Bar Graph Royalty Free Cliparts, Vectors,  And Stock Illustration. Image 16613266.">
            <a:extLst>
              <a:ext uri="{FF2B5EF4-FFF2-40B4-BE49-F238E27FC236}">
                <a16:creationId xmlns:a16="http://schemas.microsoft.com/office/drawing/2014/main" id="{1802DA90-C407-4490-B470-386055C35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317" y="5777425"/>
            <a:ext cx="1086392" cy="108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45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GB" sz="4400" b="1" dirty="0">
                <a:solidFill>
                  <a:srgbClr val="0000FF"/>
                </a:solidFill>
              </a:rPr>
              <a:t>Sustaining engagement </a:t>
            </a:r>
            <a:endParaRPr lang="en-GB"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209674"/>
            <a:ext cx="10478220" cy="5648325"/>
          </a:xfrm>
        </p:spPr>
        <p:txBody>
          <a:bodyPr>
            <a:normAutofit fontScale="92500" lnSpcReduction="10000"/>
          </a:bodyPr>
          <a:lstStyle/>
          <a:p>
            <a:pPr marL="0" indent="0">
              <a:lnSpc>
                <a:spcPct val="100000"/>
              </a:lnSpc>
              <a:buNone/>
            </a:pPr>
            <a:r>
              <a:rPr lang="en-US" dirty="0"/>
              <a:t>Promote </a:t>
            </a:r>
            <a:r>
              <a:rPr lang="en-US" b="1" dirty="0"/>
              <a:t>shared decision making, building self-reliance </a:t>
            </a:r>
            <a:r>
              <a:rPr lang="en-US" dirty="0"/>
              <a:t>and using strengths -based approaches to care (also known as assets-based approaches)</a:t>
            </a:r>
            <a:endParaRPr lang="en-US" sz="1300" dirty="0"/>
          </a:p>
          <a:p>
            <a:pPr marL="0" indent="0">
              <a:lnSpc>
                <a:spcPct val="100000"/>
              </a:lnSpc>
              <a:buNone/>
            </a:pPr>
            <a:endParaRPr lang="en-US" sz="1000" b="1" dirty="0"/>
          </a:p>
          <a:p>
            <a:pPr marL="0" indent="0">
              <a:lnSpc>
                <a:spcPct val="100000"/>
              </a:lnSpc>
              <a:buNone/>
            </a:pPr>
            <a:r>
              <a:rPr lang="en-US" dirty="0"/>
              <a:t>Recognise that people experiencing homelessness, especially those with experience of rough sleeping, need services that </a:t>
            </a:r>
            <a:r>
              <a:rPr lang="en-US" b="1" dirty="0">
                <a:solidFill>
                  <a:srgbClr val="FF0000"/>
                </a:solidFill>
              </a:rPr>
              <a:t>provide a long-term commitment to care </a:t>
            </a:r>
            <a:r>
              <a:rPr lang="en-US" dirty="0"/>
              <a:t>to promote recovery, stability and lasting positive outcomes</a:t>
            </a:r>
          </a:p>
          <a:p>
            <a:pPr marL="0" indent="0">
              <a:lnSpc>
                <a:spcPct val="100000"/>
              </a:lnSpc>
              <a:buNone/>
            </a:pPr>
            <a:endParaRPr lang="en-US" sz="1300" dirty="0"/>
          </a:p>
          <a:p>
            <a:pPr marL="0" indent="0">
              <a:lnSpc>
                <a:spcPct val="100000"/>
              </a:lnSpc>
              <a:buNone/>
            </a:pPr>
            <a:r>
              <a:rPr lang="en-US" dirty="0"/>
              <a:t>Consider the likely benefits of using </a:t>
            </a:r>
            <a:r>
              <a:rPr lang="en-US" b="1" dirty="0">
                <a:solidFill>
                  <a:srgbClr val="FF0000"/>
                </a:solidFill>
              </a:rPr>
              <a:t>long-term contracts for providers</a:t>
            </a:r>
          </a:p>
          <a:p>
            <a:pPr marL="0" indent="0">
              <a:lnSpc>
                <a:spcPct val="100000"/>
              </a:lnSpc>
              <a:buNone/>
            </a:pPr>
            <a:endParaRPr lang="en-US" sz="1200" b="1" dirty="0"/>
          </a:p>
          <a:p>
            <a:pPr marL="0" indent="0">
              <a:lnSpc>
                <a:spcPct val="100000"/>
              </a:lnSpc>
              <a:buNone/>
            </a:pPr>
            <a:r>
              <a:rPr lang="en-US" dirty="0"/>
              <a:t>Ensure that people can access help when needed, including through emergency care, and </a:t>
            </a:r>
            <a:r>
              <a:rPr lang="en-US" b="1" dirty="0"/>
              <a:t>avoid policies that withdraw support and close cases after a standard duration</a:t>
            </a:r>
            <a:r>
              <a:rPr lang="en-US" dirty="0"/>
              <a:t>, unless a safe transfer of care to another service has been agreed with the person or the person agrees that they no longer need the service</a:t>
            </a:r>
          </a:p>
        </p:txBody>
      </p:sp>
      <p:pic>
        <p:nvPicPr>
          <p:cNvPr id="9" name="Picture 4" descr="Image preview">
            <a:extLst>
              <a:ext uri="{FF2B5EF4-FFF2-40B4-BE49-F238E27FC236}">
                <a16:creationId xmlns:a16="http://schemas.microsoft.com/office/drawing/2014/main" id="{E97B046B-4610-4DA3-97B4-24716AECD3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334201" y="5298224"/>
            <a:ext cx="1007997" cy="951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00+ Free Scales Of Justice &amp; Justice Images">
            <a:extLst>
              <a:ext uri="{FF2B5EF4-FFF2-40B4-BE49-F238E27FC236}">
                <a16:creationId xmlns:a16="http://schemas.microsoft.com/office/drawing/2014/main" id="{B56C6B81-A94C-443D-90DF-72805904D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690" y="1098793"/>
            <a:ext cx="991019" cy="8573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100+ Free Scales Of Justice &amp; Justice Images">
            <a:extLst>
              <a:ext uri="{FF2B5EF4-FFF2-40B4-BE49-F238E27FC236}">
                <a16:creationId xmlns:a16="http://schemas.microsoft.com/office/drawing/2014/main" id="{F8269850-E2E7-4907-B63F-F080B3987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84" y="2512163"/>
            <a:ext cx="991019" cy="857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preview">
            <a:extLst>
              <a:ext uri="{FF2B5EF4-FFF2-40B4-BE49-F238E27FC236}">
                <a16:creationId xmlns:a16="http://schemas.microsoft.com/office/drawing/2014/main" id="{8911E7A1-B0F9-4F65-999A-7F97D1F40B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51" t="17062" r="2644" b="16359"/>
          <a:stretch/>
        </p:blipFill>
        <p:spPr bwMode="auto">
          <a:xfrm>
            <a:off x="314791" y="4033836"/>
            <a:ext cx="1011625" cy="72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942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GB" sz="4400" b="1" dirty="0">
                <a:solidFill>
                  <a:srgbClr val="0000FF"/>
                </a:solidFill>
              </a:rPr>
              <a:t>Sustaining engagement </a:t>
            </a:r>
            <a:endParaRPr lang="en-GB"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243012"/>
            <a:ext cx="10478220" cy="5648325"/>
          </a:xfrm>
        </p:spPr>
        <p:txBody>
          <a:bodyPr>
            <a:normAutofit fontScale="92500"/>
          </a:bodyPr>
          <a:lstStyle/>
          <a:p>
            <a:pPr marL="0" indent="0">
              <a:lnSpc>
                <a:spcPct val="100000"/>
              </a:lnSpc>
              <a:buNone/>
            </a:pPr>
            <a:r>
              <a:rPr lang="en-US" dirty="0"/>
              <a:t>Give priority to building a relationship of trust, for example by:</a:t>
            </a:r>
          </a:p>
          <a:p>
            <a:pPr>
              <a:lnSpc>
                <a:spcPct val="100000"/>
              </a:lnSpc>
            </a:pPr>
            <a:r>
              <a:rPr lang="en-US" sz="2600" dirty="0"/>
              <a:t>taking time with the person, particularly at the beginning of the relationship</a:t>
            </a:r>
          </a:p>
          <a:p>
            <a:pPr>
              <a:lnSpc>
                <a:spcPct val="100000"/>
              </a:lnSpc>
            </a:pPr>
            <a:r>
              <a:rPr lang="en-US" sz="2600" dirty="0"/>
              <a:t>being prepared to meet in an informal setting, such as a park or café (with appropriate lone worker policies in place)</a:t>
            </a:r>
          </a:p>
          <a:p>
            <a:pPr>
              <a:lnSpc>
                <a:spcPct val="100000"/>
              </a:lnSpc>
            </a:pPr>
            <a:r>
              <a:rPr lang="en-US" sz="2600" dirty="0"/>
              <a:t>having regular contact</a:t>
            </a:r>
          </a:p>
          <a:p>
            <a:pPr>
              <a:lnSpc>
                <a:spcPct val="100000"/>
              </a:lnSpc>
            </a:pPr>
            <a:r>
              <a:rPr lang="en-US" sz="2600" dirty="0"/>
              <a:t>ensuring consistency of practitioner, so that they meet with 1 person or a small team</a:t>
            </a:r>
          </a:p>
          <a:p>
            <a:pPr>
              <a:lnSpc>
                <a:spcPct val="100000"/>
              </a:lnSpc>
            </a:pPr>
            <a:r>
              <a:rPr lang="en-US" sz="2600" dirty="0"/>
              <a:t>aiming to meet immediate expressed needs to encourage long-term engagement</a:t>
            </a:r>
          </a:p>
          <a:p>
            <a:pPr marL="0" indent="0">
              <a:lnSpc>
                <a:spcPct val="100000"/>
              </a:lnSpc>
              <a:buNone/>
            </a:pPr>
            <a:r>
              <a:rPr lang="en-US" dirty="0"/>
              <a:t>Consider providing </a:t>
            </a:r>
            <a:r>
              <a:rPr lang="en-US" b="1" dirty="0"/>
              <a:t>‘open-door’ services </a:t>
            </a:r>
            <a:r>
              <a:rPr lang="en-US" dirty="0"/>
              <a:t>that people can </a:t>
            </a:r>
            <a:r>
              <a:rPr lang="en-US" b="1" dirty="0"/>
              <a:t>self-refer</a:t>
            </a:r>
            <a:r>
              <a:rPr lang="en-US" dirty="0"/>
              <a:t> to and access after any initial support ends, to reduce the risk of becoming homeless again because of unmet health, care and support needs</a:t>
            </a:r>
          </a:p>
        </p:txBody>
      </p:sp>
      <p:pic>
        <p:nvPicPr>
          <p:cNvPr id="9" name="Picture 4" descr="Image preview">
            <a:extLst>
              <a:ext uri="{FF2B5EF4-FFF2-40B4-BE49-F238E27FC236}">
                <a16:creationId xmlns:a16="http://schemas.microsoft.com/office/drawing/2014/main" id="{E97B046B-4610-4DA3-97B4-24716AECD3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322084" y="1423992"/>
            <a:ext cx="1007997" cy="9514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preview">
            <a:extLst>
              <a:ext uri="{FF2B5EF4-FFF2-40B4-BE49-F238E27FC236}">
                <a16:creationId xmlns:a16="http://schemas.microsoft.com/office/drawing/2014/main" id="{C0C91786-7B65-46E8-B52A-19B7E1EDA5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334201" y="5024436"/>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661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GB" sz="4400" b="1" dirty="0">
                <a:solidFill>
                  <a:srgbClr val="0000FF"/>
                </a:solidFill>
              </a:rPr>
              <a:t>Supporting re-engagement</a:t>
            </a:r>
            <a:endParaRPr lang="en-GB"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243012"/>
            <a:ext cx="10662192" cy="5648325"/>
          </a:xfrm>
        </p:spPr>
        <p:txBody>
          <a:bodyPr>
            <a:normAutofit/>
          </a:bodyPr>
          <a:lstStyle/>
          <a:p>
            <a:pPr marL="0" indent="0">
              <a:lnSpc>
                <a:spcPct val="100000"/>
              </a:lnSpc>
              <a:buNone/>
            </a:pPr>
            <a:r>
              <a:rPr lang="en-US" dirty="0"/>
              <a:t>Be aware that some people experiencing homelessness may find it difficult to look after themselves because of their circumstances and may find services difficult to engage with. </a:t>
            </a:r>
            <a:r>
              <a:rPr lang="en-US" b="1" dirty="0"/>
              <a:t>For people who disengage from or refuse health and social care services</a:t>
            </a:r>
            <a:r>
              <a:rPr lang="en-US" dirty="0"/>
              <a:t>:</a:t>
            </a:r>
          </a:p>
          <a:p>
            <a:pPr marL="0" indent="0">
              <a:lnSpc>
                <a:spcPct val="100000"/>
              </a:lnSpc>
              <a:buNone/>
            </a:pPr>
            <a:r>
              <a:rPr lang="en-US" dirty="0"/>
              <a:t>•	</a:t>
            </a:r>
            <a:r>
              <a:rPr lang="en-US" b="1" dirty="0"/>
              <a:t>actively support re-engagement </a:t>
            </a:r>
          </a:p>
          <a:p>
            <a:pPr marL="0" indent="0">
              <a:lnSpc>
                <a:spcPct val="100000"/>
              </a:lnSpc>
              <a:buNone/>
            </a:pPr>
            <a:r>
              <a:rPr lang="en-US" dirty="0"/>
              <a:t>•	enable people to </a:t>
            </a:r>
            <a:r>
              <a:rPr lang="en-US" b="1" dirty="0"/>
              <a:t>re-engage</a:t>
            </a:r>
            <a:r>
              <a:rPr lang="en-US" dirty="0"/>
              <a:t> with services </a:t>
            </a:r>
            <a:r>
              <a:rPr lang="en-US" b="1" dirty="0"/>
              <a:t>at the same point as 	they left</a:t>
            </a:r>
            <a:r>
              <a:rPr lang="en-US" dirty="0"/>
              <a:t>, if appropriate</a:t>
            </a:r>
          </a:p>
          <a:p>
            <a:pPr marL="0" indent="0">
              <a:lnSpc>
                <a:spcPct val="100000"/>
              </a:lnSpc>
              <a:buNone/>
            </a:pPr>
            <a:r>
              <a:rPr lang="en-US" b="1" dirty="0"/>
              <a:t>Do not penalise people experiencing homelessness for missing appointments</a:t>
            </a:r>
            <a:r>
              <a:rPr lang="en-US" dirty="0"/>
              <a:t>, for example, by discharging people from the service. Consider seeking specialist help, such as </a:t>
            </a:r>
            <a:r>
              <a:rPr lang="en-US" b="1" dirty="0">
                <a:solidFill>
                  <a:srgbClr val="FF0000"/>
                </a:solidFill>
              </a:rPr>
              <a:t>peer supporters </a:t>
            </a:r>
            <a:r>
              <a:rPr lang="en-US" dirty="0"/>
              <a:t>or independent advocates, to </a:t>
            </a:r>
            <a:r>
              <a:rPr lang="en-US" b="1" dirty="0"/>
              <a:t>support the person to attend appointments and re-engage </a:t>
            </a:r>
            <a:r>
              <a:rPr lang="en-US" dirty="0"/>
              <a:t>with care after missing appointments</a:t>
            </a:r>
          </a:p>
        </p:txBody>
      </p:sp>
      <p:pic>
        <p:nvPicPr>
          <p:cNvPr id="12" name="Picture 4" descr="Image preview">
            <a:extLst>
              <a:ext uri="{FF2B5EF4-FFF2-40B4-BE49-F238E27FC236}">
                <a16:creationId xmlns:a16="http://schemas.microsoft.com/office/drawing/2014/main" id="{C0C91786-7B65-46E8-B52A-19B7E1EDA5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334201" y="5024436"/>
            <a:ext cx="1007997" cy="9514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00+ Free Scales Of Justice &amp; Justice Images">
            <a:extLst>
              <a:ext uri="{FF2B5EF4-FFF2-40B4-BE49-F238E27FC236}">
                <a16:creationId xmlns:a16="http://schemas.microsoft.com/office/drawing/2014/main" id="{C2EFE470-5A29-4F31-9CB1-AE26A839C2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690" y="1361565"/>
            <a:ext cx="991019" cy="85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425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GB" sz="4400" b="1" dirty="0">
                <a:solidFill>
                  <a:srgbClr val="0000FF"/>
                </a:solidFill>
              </a:rPr>
              <a:t>Integration</a:t>
            </a:r>
            <a:endParaRPr lang="en-GB"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209675"/>
            <a:ext cx="10478220" cy="5210176"/>
          </a:xfrm>
        </p:spPr>
        <p:txBody>
          <a:bodyPr>
            <a:normAutofit/>
          </a:bodyPr>
          <a:lstStyle/>
          <a:p>
            <a:pPr marL="0" indent="0">
              <a:lnSpc>
                <a:spcPct val="100000"/>
              </a:lnSpc>
              <a:buNone/>
            </a:pPr>
            <a:r>
              <a:rPr lang="en-US" dirty="0"/>
              <a:t>Commissioners of health, social care and housing services should work together to </a:t>
            </a:r>
            <a:r>
              <a:rPr lang="en-US" b="1" dirty="0">
                <a:solidFill>
                  <a:srgbClr val="FF0000"/>
                </a:solidFill>
              </a:rPr>
              <a:t>plan and fund integrated multidisciplinary health and social care services </a:t>
            </a:r>
            <a:r>
              <a:rPr lang="en-US" dirty="0"/>
              <a:t>for people experiencing homelessness, and involve commissioners from other sectors, such as criminal justice and domestic abuse, as needed</a:t>
            </a:r>
          </a:p>
          <a:p>
            <a:pPr marL="0" indent="0">
              <a:lnSpc>
                <a:spcPct val="100000"/>
              </a:lnSpc>
              <a:buNone/>
            </a:pPr>
            <a:endParaRPr lang="en-US" sz="1000" b="1" dirty="0"/>
          </a:p>
          <a:p>
            <a:pPr marL="0" indent="0">
              <a:lnSpc>
                <a:spcPct val="100000"/>
              </a:lnSpc>
              <a:buNone/>
            </a:pPr>
            <a:r>
              <a:rPr lang="en-US" dirty="0"/>
              <a:t>Work together to </a:t>
            </a:r>
            <a:r>
              <a:rPr lang="en-US" b="1" dirty="0"/>
              <a:t>strategically </a:t>
            </a:r>
            <a:r>
              <a:rPr lang="en-US" b="1" dirty="0">
                <a:solidFill>
                  <a:srgbClr val="FF0000"/>
                </a:solidFill>
              </a:rPr>
              <a:t>plan and deliver health and social care across larger areas</a:t>
            </a:r>
            <a:r>
              <a:rPr lang="en-US" dirty="0"/>
              <a:t>, recognising that people move between areas</a:t>
            </a:r>
          </a:p>
          <a:p>
            <a:pPr marL="0" indent="0">
              <a:lnSpc>
                <a:spcPct val="100000"/>
              </a:lnSpc>
              <a:buNone/>
            </a:pPr>
            <a:endParaRPr lang="en-US" sz="900" dirty="0"/>
          </a:p>
          <a:p>
            <a:pPr marL="0" indent="0">
              <a:lnSpc>
                <a:spcPct val="100000"/>
              </a:lnSpc>
              <a:buNone/>
            </a:pPr>
            <a:r>
              <a:rPr lang="en-US" b="1" dirty="0"/>
              <a:t>Work with other relevant services</a:t>
            </a:r>
            <a:r>
              <a:rPr lang="en-US" dirty="0"/>
              <a:t>, such as prison and probation services and domestic abuse services</a:t>
            </a:r>
          </a:p>
        </p:txBody>
      </p:sp>
      <p:pic>
        <p:nvPicPr>
          <p:cNvPr id="8" name="Picture 2" descr="Image preview">
            <a:extLst>
              <a:ext uri="{FF2B5EF4-FFF2-40B4-BE49-F238E27FC236}">
                <a16:creationId xmlns:a16="http://schemas.microsoft.com/office/drawing/2014/main" id="{8911E7A1-B0F9-4F65-999A-7F97D1F40B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51" t="17062" r="2644" b="16359"/>
          <a:stretch/>
        </p:blipFill>
        <p:spPr bwMode="auto">
          <a:xfrm>
            <a:off x="314791" y="3867149"/>
            <a:ext cx="1011625" cy="7218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preview">
            <a:extLst>
              <a:ext uri="{FF2B5EF4-FFF2-40B4-BE49-F238E27FC236}">
                <a16:creationId xmlns:a16="http://schemas.microsoft.com/office/drawing/2014/main" id="{F3E62BE1-8615-4411-98A2-3E3083A843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51" t="17062" r="2644" b="16359"/>
          <a:stretch/>
        </p:blipFill>
        <p:spPr bwMode="auto">
          <a:xfrm>
            <a:off x="271929" y="5131257"/>
            <a:ext cx="1011625" cy="7218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preview">
            <a:extLst>
              <a:ext uri="{FF2B5EF4-FFF2-40B4-BE49-F238E27FC236}">
                <a16:creationId xmlns:a16="http://schemas.microsoft.com/office/drawing/2014/main" id="{F10B0536-B070-4679-B6F8-079E01CBA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51" t="17062" r="2644" b="16359"/>
          <a:stretch/>
        </p:blipFill>
        <p:spPr bwMode="auto">
          <a:xfrm>
            <a:off x="271929" y="1408674"/>
            <a:ext cx="1011625" cy="72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36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GB" sz="4400" b="1" dirty="0">
                <a:solidFill>
                  <a:srgbClr val="0000FF"/>
                </a:solidFill>
              </a:rPr>
              <a:t>Multidisciplinary teams</a:t>
            </a:r>
            <a:endParaRPr lang="en-GB"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652594"/>
            <a:ext cx="10628854" cy="4000494"/>
          </a:xfrm>
        </p:spPr>
        <p:txBody>
          <a:bodyPr>
            <a:normAutofit/>
          </a:bodyPr>
          <a:lstStyle/>
          <a:p>
            <a:pPr marL="0" indent="0">
              <a:lnSpc>
                <a:spcPct val="100000"/>
              </a:lnSpc>
              <a:buNone/>
            </a:pPr>
            <a:r>
              <a:rPr lang="en-US" sz="3200" dirty="0"/>
              <a:t>Provide care through </a:t>
            </a:r>
            <a:r>
              <a:rPr lang="en-US" sz="3200" b="1" dirty="0"/>
              <a:t>specialist </a:t>
            </a:r>
            <a:r>
              <a:rPr lang="en-US" sz="3200" dirty="0"/>
              <a:t>homelessness</a:t>
            </a:r>
            <a:r>
              <a:rPr lang="en-US" sz="3200" b="1" dirty="0"/>
              <a:t> multidisciplinary teams across sectors and levels of care</a:t>
            </a:r>
            <a:r>
              <a:rPr lang="en-US" sz="3200" dirty="0"/>
              <a:t>, tailored according to local needs</a:t>
            </a:r>
            <a:endParaRPr lang="en-US" sz="1050" b="1" dirty="0"/>
          </a:p>
          <a:p>
            <a:pPr marL="0" indent="0">
              <a:lnSpc>
                <a:spcPct val="100000"/>
              </a:lnSpc>
              <a:buNone/>
            </a:pPr>
            <a:r>
              <a:rPr lang="en-US" sz="3200" dirty="0"/>
              <a:t>Homelessness multidisciplinary teams should act as </a:t>
            </a:r>
            <a:r>
              <a:rPr lang="en-US" sz="3200" b="1" dirty="0"/>
              <a:t>expert teams, providing and coordinating care</a:t>
            </a:r>
            <a:r>
              <a:rPr lang="en-US" sz="3200" dirty="0"/>
              <a:t> across outreach, primary, secondary and emergency care, social care and housing services</a:t>
            </a:r>
          </a:p>
        </p:txBody>
      </p:sp>
      <p:pic>
        <p:nvPicPr>
          <p:cNvPr id="7" name="Picture 4" descr="Image preview">
            <a:extLst>
              <a:ext uri="{FF2B5EF4-FFF2-40B4-BE49-F238E27FC236}">
                <a16:creationId xmlns:a16="http://schemas.microsoft.com/office/drawing/2014/main" id="{FE1E3EDB-561A-492A-BF92-8708AF7837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322084" y="1866911"/>
            <a:ext cx="1007997" cy="9514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preview">
            <a:extLst>
              <a:ext uri="{FF2B5EF4-FFF2-40B4-BE49-F238E27FC236}">
                <a16:creationId xmlns:a16="http://schemas.microsoft.com/office/drawing/2014/main" id="{75362A18-07D7-40EF-B029-7307AF7108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322083" y="3590936"/>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350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GB" sz="4400" b="1" dirty="0">
                <a:solidFill>
                  <a:srgbClr val="0000FF"/>
                </a:solidFill>
              </a:rPr>
              <a:t>Multidisciplinary teams</a:t>
            </a: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209675"/>
            <a:ext cx="10478220" cy="5210176"/>
          </a:xfrm>
        </p:spPr>
        <p:txBody>
          <a:bodyPr>
            <a:normAutofit fontScale="92500" lnSpcReduction="20000"/>
          </a:bodyPr>
          <a:lstStyle/>
          <a:p>
            <a:pPr marL="0" indent="0">
              <a:lnSpc>
                <a:spcPct val="100000"/>
              </a:lnSpc>
              <a:buNone/>
            </a:pPr>
            <a:r>
              <a:rPr lang="en-US" sz="3500" b="1" dirty="0"/>
              <a:t>Homelessness multidisciplinary teams may include:</a:t>
            </a:r>
          </a:p>
          <a:p>
            <a:pPr marL="0" indent="0">
              <a:lnSpc>
                <a:spcPct val="100000"/>
              </a:lnSpc>
              <a:buNone/>
            </a:pPr>
            <a:endParaRPr lang="en-US" b="1" dirty="0"/>
          </a:p>
          <a:p>
            <a:pPr>
              <a:lnSpc>
                <a:spcPct val="100000"/>
              </a:lnSpc>
            </a:pPr>
            <a:r>
              <a:rPr lang="en-US" b="1" dirty="0"/>
              <a:t>experts by experience </a:t>
            </a:r>
          </a:p>
          <a:p>
            <a:pPr>
              <a:lnSpc>
                <a:spcPct val="100000"/>
              </a:lnSpc>
            </a:pPr>
            <a:r>
              <a:rPr lang="en-US" b="1" dirty="0"/>
              <a:t>healthcare professionals </a:t>
            </a:r>
            <a:r>
              <a:rPr lang="en-US" dirty="0"/>
              <a:t>with relevant specialist expertise (for example, drug and alcohol treatment, mental health, primary care, emergency care, palliative care)</a:t>
            </a:r>
          </a:p>
          <a:p>
            <a:pPr>
              <a:lnSpc>
                <a:spcPct val="100000"/>
              </a:lnSpc>
            </a:pPr>
            <a:r>
              <a:rPr lang="en-US" b="1" dirty="0"/>
              <a:t>social workers</a:t>
            </a:r>
          </a:p>
          <a:p>
            <a:pPr>
              <a:lnSpc>
                <a:spcPct val="100000"/>
              </a:lnSpc>
            </a:pPr>
            <a:r>
              <a:rPr lang="en-US" b="1" dirty="0"/>
              <a:t>housing options officers </a:t>
            </a:r>
            <a:r>
              <a:rPr lang="en-US" dirty="0"/>
              <a:t>or homelessness prevention officers</a:t>
            </a:r>
          </a:p>
          <a:p>
            <a:pPr>
              <a:lnSpc>
                <a:spcPct val="100000"/>
              </a:lnSpc>
            </a:pPr>
            <a:r>
              <a:rPr lang="en-US" b="1" dirty="0"/>
              <a:t>outreach and homelessness practitioners</a:t>
            </a:r>
          </a:p>
          <a:p>
            <a:pPr>
              <a:lnSpc>
                <a:spcPct val="100000"/>
              </a:lnSpc>
            </a:pPr>
            <a:r>
              <a:rPr lang="en-US" b="1" dirty="0"/>
              <a:t>voluntary and charity sector professionals</a:t>
            </a:r>
          </a:p>
          <a:p>
            <a:pPr>
              <a:lnSpc>
                <a:spcPct val="100000"/>
              </a:lnSpc>
            </a:pPr>
            <a:r>
              <a:rPr lang="en-US" dirty="0"/>
              <a:t>staff with </a:t>
            </a:r>
            <a:r>
              <a:rPr lang="en-US" b="1" dirty="0"/>
              <a:t>practical expertise in accessing benefits and entitlements </a:t>
            </a:r>
            <a:r>
              <a:rPr lang="en-US" dirty="0"/>
              <a:t>for people experiencing homelessness</a:t>
            </a:r>
          </a:p>
        </p:txBody>
      </p:sp>
      <p:pic>
        <p:nvPicPr>
          <p:cNvPr id="7" name="Picture 4" descr="Image preview">
            <a:extLst>
              <a:ext uri="{FF2B5EF4-FFF2-40B4-BE49-F238E27FC236}">
                <a16:creationId xmlns:a16="http://schemas.microsoft.com/office/drawing/2014/main" id="{1FFCE74D-5AAA-4E4A-BA4E-497F4DD572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4" y="1266836"/>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29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GB" sz="4400" b="1" dirty="0">
                <a:solidFill>
                  <a:srgbClr val="0000FF"/>
                </a:solidFill>
              </a:rPr>
              <a:t>Multidisciplinary teams</a:t>
            </a: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209675"/>
            <a:ext cx="10478220" cy="5210176"/>
          </a:xfrm>
        </p:spPr>
        <p:txBody>
          <a:bodyPr>
            <a:normAutofit fontScale="85000" lnSpcReduction="10000"/>
          </a:bodyPr>
          <a:lstStyle/>
          <a:p>
            <a:pPr marL="0" indent="0">
              <a:lnSpc>
                <a:spcPct val="100000"/>
              </a:lnSpc>
              <a:buNone/>
            </a:pPr>
            <a:r>
              <a:rPr lang="en-US" sz="3800" b="1" dirty="0"/>
              <a:t>Homelessness multidisciplinary teams should:</a:t>
            </a:r>
          </a:p>
          <a:p>
            <a:pPr marL="0" indent="0">
              <a:lnSpc>
                <a:spcPct val="100000"/>
              </a:lnSpc>
              <a:buNone/>
            </a:pPr>
            <a:endParaRPr lang="en-US" sz="3500" dirty="0"/>
          </a:p>
          <a:p>
            <a:pPr>
              <a:lnSpc>
                <a:spcPct val="100000"/>
              </a:lnSpc>
            </a:pPr>
            <a:r>
              <a:rPr lang="en-US" sz="3300" b="1" dirty="0"/>
              <a:t>identify people </a:t>
            </a:r>
            <a:r>
              <a:rPr lang="en-US" sz="3300" dirty="0"/>
              <a:t>experiencing homelessness through </a:t>
            </a:r>
            <a:r>
              <a:rPr lang="en-US" sz="3300" b="1" dirty="0"/>
              <a:t>outreach</a:t>
            </a:r>
            <a:r>
              <a:rPr lang="en-US" sz="3300" dirty="0"/>
              <a:t> or </a:t>
            </a:r>
            <a:r>
              <a:rPr lang="en-US" sz="3300" b="1" dirty="0"/>
              <a:t>when they present </a:t>
            </a:r>
            <a:r>
              <a:rPr lang="en-US" sz="3300" dirty="0"/>
              <a:t>to health and social care services</a:t>
            </a:r>
          </a:p>
          <a:p>
            <a:pPr>
              <a:lnSpc>
                <a:spcPct val="100000"/>
              </a:lnSpc>
            </a:pPr>
            <a:r>
              <a:rPr lang="en-US" sz="3300" b="1" dirty="0"/>
              <a:t>support mainstream providers to identify and refer </a:t>
            </a:r>
            <a:r>
              <a:rPr lang="en-US" sz="3300" dirty="0"/>
              <a:t>people to the homelessness multidisciplinary team</a:t>
            </a:r>
          </a:p>
          <a:p>
            <a:pPr>
              <a:lnSpc>
                <a:spcPct val="100000"/>
              </a:lnSpc>
            </a:pPr>
            <a:r>
              <a:rPr lang="en-US" sz="3300" b="1" dirty="0"/>
              <a:t>undertake and support assessments </a:t>
            </a:r>
            <a:r>
              <a:rPr lang="en-US" sz="3300" dirty="0"/>
              <a:t>for safeguarding, physical and mental health, alcohol and drug treatment needs, and social care, including </a:t>
            </a:r>
            <a:r>
              <a:rPr lang="en-US" sz="3300" b="1" dirty="0"/>
              <a:t>informing Care Act assessments </a:t>
            </a:r>
          </a:p>
          <a:p>
            <a:pPr>
              <a:lnSpc>
                <a:spcPct val="100000"/>
              </a:lnSpc>
            </a:pPr>
            <a:r>
              <a:rPr lang="en-US" sz="3300" b="1" dirty="0"/>
              <a:t>support</a:t>
            </a:r>
            <a:r>
              <a:rPr lang="en-US" sz="3300" dirty="0"/>
              <a:t> mainstream providers to ensure </a:t>
            </a:r>
            <a:r>
              <a:rPr lang="en-US" sz="3300" b="1" dirty="0"/>
              <a:t>safe, timely and appropriate hospital discharge and engagement with onward care</a:t>
            </a:r>
          </a:p>
        </p:txBody>
      </p:sp>
      <p:pic>
        <p:nvPicPr>
          <p:cNvPr id="7" name="Picture 4" descr="Image preview">
            <a:extLst>
              <a:ext uri="{FF2B5EF4-FFF2-40B4-BE49-F238E27FC236}">
                <a16:creationId xmlns:a16="http://schemas.microsoft.com/office/drawing/2014/main" id="{1FFCE74D-5AAA-4E4A-BA4E-497F4DD572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4" y="1266836"/>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08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GB" sz="4400" b="1" dirty="0">
                <a:solidFill>
                  <a:srgbClr val="0000FF"/>
                </a:solidFill>
              </a:rPr>
              <a:t>Multidisciplinary teams</a:t>
            </a: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209674"/>
            <a:ext cx="10478220" cy="5648326"/>
          </a:xfrm>
        </p:spPr>
        <p:txBody>
          <a:bodyPr>
            <a:normAutofit fontScale="47500" lnSpcReduction="20000"/>
          </a:bodyPr>
          <a:lstStyle/>
          <a:p>
            <a:pPr marL="0" indent="0">
              <a:lnSpc>
                <a:spcPct val="100000"/>
              </a:lnSpc>
              <a:buNone/>
            </a:pPr>
            <a:r>
              <a:rPr lang="en-US" sz="6700" b="1" dirty="0"/>
              <a:t>Homelessness multidisciplinary teams should:</a:t>
            </a:r>
          </a:p>
          <a:p>
            <a:pPr marL="0" indent="0">
              <a:lnSpc>
                <a:spcPct val="100000"/>
              </a:lnSpc>
              <a:buNone/>
            </a:pPr>
            <a:endParaRPr lang="en-US" sz="3800" dirty="0"/>
          </a:p>
          <a:p>
            <a:pPr marL="0" indent="0">
              <a:lnSpc>
                <a:spcPct val="100000"/>
              </a:lnSpc>
              <a:buNone/>
            </a:pPr>
            <a:r>
              <a:rPr lang="en-US" sz="5000" dirty="0"/>
              <a:t>Offer </a:t>
            </a:r>
            <a:r>
              <a:rPr lang="en-US" sz="5000" b="1" dirty="0"/>
              <a:t>person-</a:t>
            </a:r>
            <a:r>
              <a:rPr lang="en-US" sz="5000" b="1" dirty="0" err="1"/>
              <a:t>centred</a:t>
            </a:r>
            <a:r>
              <a:rPr lang="en-US" sz="5000" b="1" dirty="0"/>
              <a:t> case management </a:t>
            </a:r>
            <a:r>
              <a:rPr lang="en-US" sz="5000" dirty="0"/>
              <a:t>by a designated practitioner within the multidisciplinary team and ensure continuity of care </a:t>
            </a:r>
            <a:r>
              <a:rPr lang="en-US" sz="5000" b="1" dirty="0"/>
              <a:t>for as long as it is needed </a:t>
            </a:r>
            <a:r>
              <a:rPr lang="en-US" sz="5000" dirty="0"/>
              <a:t>by the person</a:t>
            </a:r>
          </a:p>
          <a:p>
            <a:pPr marL="0" indent="0">
              <a:lnSpc>
                <a:spcPct val="100000"/>
              </a:lnSpc>
              <a:buNone/>
            </a:pPr>
            <a:r>
              <a:rPr lang="en-US" sz="5000" dirty="0"/>
              <a:t>Offer </a:t>
            </a:r>
            <a:r>
              <a:rPr lang="en-US" sz="5000" b="1" dirty="0"/>
              <a:t>wraparound health and social care support </a:t>
            </a:r>
            <a:r>
              <a:rPr lang="en-US" sz="5000" dirty="0"/>
              <a:t>that encompasses the person's needs, including:</a:t>
            </a:r>
          </a:p>
          <a:p>
            <a:pPr>
              <a:lnSpc>
                <a:spcPct val="100000"/>
              </a:lnSpc>
            </a:pPr>
            <a:r>
              <a:rPr lang="en-US" sz="4300" dirty="0"/>
              <a:t>physical health</a:t>
            </a:r>
          </a:p>
          <a:p>
            <a:pPr>
              <a:lnSpc>
                <a:spcPct val="100000"/>
              </a:lnSpc>
            </a:pPr>
            <a:r>
              <a:rPr lang="en-US" sz="4300" dirty="0"/>
              <a:t>mental health and psychological support (such as psychological therapies)</a:t>
            </a:r>
          </a:p>
          <a:p>
            <a:pPr>
              <a:lnSpc>
                <a:spcPct val="100000"/>
              </a:lnSpc>
            </a:pPr>
            <a:r>
              <a:rPr lang="en-US" sz="4300" dirty="0"/>
              <a:t>physical rehabilitation (such as occupational therapy and physiotherapy)</a:t>
            </a:r>
          </a:p>
          <a:p>
            <a:pPr>
              <a:lnSpc>
                <a:spcPct val="100000"/>
              </a:lnSpc>
            </a:pPr>
            <a:r>
              <a:rPr lang="en-US" sz="4300" dirty="0"/>
              <a:t>drug and alcohol treatment </a:t>
            </a:r>
          </a:p>
          <a:p>
            <a:pPr>
              <a:lnSpc>
                <a:spcPct val="100000"/>
              </a:lnSpc>
            </a:pPr>
            <a:r>
              <a:rPr lang="en-US" sz="4300" dirty="0"/>
              <a:t>social care </a:t>
            </a:r>
          </a:p>
          <a:p>
            <a:pPr>
              <a:lnSpc>
                <a:spcPct val="100000"/>
              </a:lnSpc>
            </a:pPr>
            <a:r>
              <a:rPr lang="en-US" sz="4300" dirty="0"/>
              <a:t>palliative care </a:t>
            </a:r>
          </a:p>
          <a:p>
            <a:pPr>
              <a:lnSpc>
                <a:spcPct val="100000"/>
              </a:lnSpc>
            </a:pPr>
            <a:r>
              <a:rPr lang="en-US" sz="4300" dirty="0"/>
              <a:t>communication support</a:t>
            </a:r>
          </a:p>
          <a:p>
            <a:pPr>
              <a:lnSpc>
                <a:spcPct val="100000"/>
              </a:lnSpc>
            </a:pPr>
            <a:r>
              <a:rPr lang="en-US" sz="4300" dirty="0"/>
              <a:t>practical support, such as help with benefits, housing and referral for legal advice.</a:t>
            </a:r>
          </a:p>
        </p:txBody>
      </p:sp>
      <p:pic>
        <p:nvPicPr>
          <p:cNvPr id="7" name="Picture 4" descr="Image preview">
            <a:extLst>
              <a:ext uri="{FF2B5EF4-FFF2-40B4-BE49-F238E27FC236}">
                <a16:creationId xmlns:a16="http://schemas.microsoft.com/office/drawing/2014/main" id="{1FFCE74D-5AAA-4E4A-BA4E-497F4DD572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4" y="1266836"/>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403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D670-7DEA-4945-9718-D3AB1B9351D0}"/>
              </a:ext>
            </a:extLst>
          </p:cNvPr>
          <p:cNvSpPr>
            <a:spLocks noGrp="1"/>
          </p:cNvSpPr>
          <p:nvPr>
            <p:ph type="ctrTitle"/>
          </p:nvPr>
        </p:nvSpPr>
        <p:spPr>
          <a:xfrm>
            <a:off x="969666" y="918955"/>
            <a:ext cx="10252668" cy="3756241"/>
          </a:xfrm>
        </p:spPr>
        <p:txBody>
          <a:bodyPr>
            <a:noAutofit/>
          </a:bodyPr>
          <a:lstStyle/>
          <a:p>
            <a:r>
              <a:rPr lang="en-US" sz="4000" b="1" dirty="0">
                <a:solidFill>
                  <a:srgbClr val="0000FF"/>
                </a:solidFill>
              </a:rPr>
              <a:t>New NICE Guidance on Integrated Health &amp; Social Care for People Experiencing Homelessness </a:t>
            </a:r>
            <a:br>
              <a:rPr lang="en-US" sz="4000" b="1" dirty="0">
                <a:solidFill>
                  <a:srgbClr val="0000FF"/>
                </a:solidFill>
              </a:rPr>
            </a:br>
            <a:br>
              <a:rPr lang="en-US" sz="3600" dirty="0"/>
            </a:br>
            <a:r>
              <a:rPr lang="en-US" sz="8000" b="1" dirty="0"/>
              <a:t>LNMM NICE NUGGETS</a:t>
            </a:r>
            <a:br>
              <a:rPr lang="en-US" sz="3200" dirty="0"/>
            </a:br>
            <a:br>
              <a:rPr lang="en-US" sz="3200" dirty="0"/>
            </a:br>
            <a:br>
              <a:rPr lang="en-US" sz="3200" dirty="0"/>
            </a:br>
            <a:r>
              <a:rPr lang="en-US" sz="2800" b="1" dirty="0"/>
              <a:t>Professors Al Story &amp; Andrew Hayward (</a:t>
            </a:r>
            <a:r>
              <a:rPr lang="en-US" sz="2400" b="1" dirty="0"/>
              <a:t>apologies)</a:t>
            </a:r>
            <a:endParaRPr lang="en-GB" sz="2400" b="1" dirty="0"/>
          </a:p>
        </p:txBody>
      </p:sp>
      <p:sp>
        <p:nvSpPr>
          <p:cNvPr id="3" name="Subtitle 2">
            <a:extLst>
              <a:ext uri="{FF2B5EF4-FFF2-40B4-BE49-F238E27FC236}">
                <a16:creationId xmlns:a16="http://schemas.microsoft.com/office/drawing/2014/main" id="{516EEC31-2555-45FA-A1A7-84C0856C4DCF}"/>
              </a:ext>
            </a:extLst>
          </p:cNvPr>
          <p:cNvSpPr>
            <a:spLocks noGrp="1"/>
          </p:cNvSpPr>
          <p:nvPr>
            <p:ph type="subTitle" idx="1"/>
          </p:nvPr>
        </p:nvSpPr>
        <p:spPr>
          <a:xfrm>
            <a:off x="2543175" y="5098518"/>
            <a:ext cx="7377113" cy="1655762"/>
          </a:xfrm>
        </p:spPr>
        <p:txBody>
          <a:bodyPr>
            <a:normAutofit/>
          </a:bodyPr>
          <a:lstStyle/>
          <a:p>
            <a:r>
              <a:rPr lang="en-GB" sz="1800" dirty="0">
                <a:solidFill>
                  <a:srgbClr val="000000"/>
                </a:solidFill>
                <a:latin typeface="Arial" panose="020B0604020202020204" pitchFamily="34" charset="0"/>
              </a:rPr>
              <a:t>National Institute for Health and Care Excellence (2022) Integrated health and social care for people experiencing homelessness. </a:t>
            </a:r>
          </a:p>
          <a:p>
            <a:r>
              <a:rPr lang="en-GB" sz="1600" dirty="0">
                <a:solidFill>
                  <a:srgbClr val="000000"/>
                </a:solidFill>
                <a:latin typeface="Arial" panose="020B0604020202020204" pitchFamily="34" charset="0"/>
              </a:rPr>
              <a:t>Available from </a:t>
            </a:r>
            <a:r>
              <a:rPr lang="en-GB" sz="1600" dirty="0">
                <a:solidFill>
                  <a:srgbClr val="1F497D"/>
                </a:solidFill>
                <a:latin typeface="Arial" panose="020B0604020202020204" pitchFamily="34" charset="0"/>
                <a:hlinkClick r:id="rId3" tooltip="Original URL: https://www.nice.org.uk/guidance/ng214. Click or tap if you trust this link."/>
              </a:rPr>
              <a:t>https://www.nice.org.uk/guidance/ng214</a:t>
            </a:r>
            <a:endParaRPr lang="en-GB" sz="1600" dirty="0"/>
          </a:p>
        </p:txBody>
      </p:sp>
      <p:pic>
        <p:nvPicPr>
          <p:cNvPr id="4" name="Picture 4" descr="Related image">
            <a:extLst>
              <a:ext uri="{FF2B5EF4-FFF2-40B4-BE49-F238E27FC236}">
                <a16:creationId xmlns:a16="http://schemas.microsoft.com/office/drawing/2014/main" id="{A627ADC9-8169-4CFC-A66D-21EDFBAEC9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0876" y="5532645"/>
            <a:ext cx="1447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C3A73C8D-81CA-4151-9269-B559946AB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5726" y="5924757"/>
            <a:ext cx="20129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1D703A27-B0FC-4118-AC56-7CC47F6B27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993" y="6063832"/>
            <a:ext cx="357505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1C9CF636-DA75-4243-A0A1-0201AA05845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6543" y="5994523"/>
            <a:ext cx="188753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581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Lived experience</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724024"/>
            <a:ext cx="10478220" cy="3943351"/>
          </a:xfrm>
        </p:spPr>
        <p:txBody>
          <a:bodyPr>
            <a:normAutofit fontScale="85000" lnSpcReduction="10000"/>
          </a:bodyPr>
          <a:lstStyle/>
          <a:p>
            <a:pPr marL="0" indent="0">
              <a:lnSpc>
                <a:spcPct val="100000"/>
              </a:lnSpc>
              <a:buNone/>
            </a:pPr>
            <a:r>
              <a:rPr lang="en-US" sz="3200" b="1" dirty="0">
                <a:solidFill>
                  <a:srgbClr val="FF0000"/>
                </a:solidFill>
              </a:rPr>
              <a:t>Involve peers </a:t>
            </a:r>
            <a:r>
              <a:rPr lang="en-US" sz="3200" dirty="0"/>
              <a:t>(experts by experience) </a:t>
            </a:r>
            <a:r>
              <a:rPr lang="en-US" sz="3200" b="1" dirty="0"/>
              <a:t>in </a:t>
            </a:r>
            <a:r>
              <a:rPr lang="en-US" sz="3200" b="1" dirty="0">
                <a:solidFill>
                  <a:srgbClr val="FF0000"/>
                </a:solidFill>
              </a:rPr>
              <a:t>delivering and designing services</a:t>
            </a:r>
            <a:r>
              <a:rPr lang="en-US" sz="3200" dirty="0"/>
              <a:t>, for example by:</a:t>
            </a:r>
          </a:p>
          <a:p>
            <a:pPr>
              <a:lnSpc>
                <a:spcPct val="100000"/>
              </a:lnSpc>
            </a:pPr>
            <a:r>
              <a:rPr lang="en-US" sz="3200" b="1" dirty="0">
                <a:solidFill>
                  <a:srgbClr val="FF0000"/>
                </a:solidFill>
              </a:rPr>
              <a:t>directly delivering health and social care interventions</a:t>
            </a:r>
            <a:r>
              <a:rPr lang="en-US" sz="3200" dirty="0"/>
              <a:t>, for example, </a:t>
            </a:r>
            <a:r>
              <a:rPr lang="en-US" sz="3200" b="1" dirty="0"/>
              <a:t>as part of </a:t>
            </a:r>
            <a:r>
              <a:rPr lang="en-US" sz="3200" b="1" dirty="0">
                <a:solidFill>
                  <a:srgbClr val="FF0000"/>
                </a:solidFill>
              </a:rPr>
              <a:t>outreach</a:t>
            </a:r>
          </a:p>
          <a:p>
            <a:pPr>
              <a:lnSpc>
                <a:spcPct val="100000"/>
              </a:lnSpc>
            </a:pPr>
            <a:r>
              <a:rPr lang="en-US" sz="3200" dirty="0"/>
              <a:t>providing </a:t>
            </a:r>
            <a:r>
              <a:rPr lang="en-US" sz="3200" b="1" dirty="0"/>
              <a:t>a user perspective to influence the design and development </a:t>
            </a:r>
            <a:r>
              <a:rPr lang="en-US" sz="3200" dirty="0"/>
              <a:t>of services</a:t>
            </a:r>
          </a:p>
          <a:p>
            <a:pPr>
              <a:lnSpc>
                <a:spcPct val="100000"/>
              </a:lnSpc>
            </a:pPr>
            <a:r>
              <a:rPr lang="en-US" sz="3200" b="1" dirty="0">
                <a:solidFill>
                  <a:srgbClr val="FF0000"/>
                </a:solidFill>
              </a:rPr>
              <a:t>providing training </a:t>
            </a:r>
            <a:r>
              <a:rPr lang="en-US" sz="3200" dirty="0"/>
              <a:t>for health and social care staff</a:t>
            </a:r>
          </a:p>
          <a:p>
            <a:pPr>
              <a:lnSpc>
                <a:spcPct val="100000"/>
              </a:lnSpc>
            </a:pPr>
            <a:r>
              <a:rPr lang="en-US" sz="3200" dirty="0"/>
              <a:t>carrying out </a:t>
            </a:r>
            <a:r>
              <a:rPr lang="en-US" sz="3200" b="1" dirty="0">
                <a:solidFill>
                  <a:srgbClr val="FF0000"/>
                </a:solidFill>
              </a:rPr>
              <a:t>participatory research and data collection</a:t>
            </a:r>
            <a:r>
              <a:rPr lang="en-US" sz="3200" dirty="0"/>
              <a:t>, for example, to support service audits, needs assessments and quality improvement</a:t>
            </a:r>
            <a:endParaRPr lang="en-US" sz="3200" b="1" dirty="0"/>
          </a:p>
        </p:txBody>
      </p:sp>
      <p:pic>
        <p:nvPicPr>
          <p:cNvPr id="7" name="Picture 4" descr="Image preview">
            <a:extLst>
              <a:ext uri="{FF2B5EF4-FFF2-40B4-BE49-F238E27FC236}">
                <a16:creationId xmlns:a16="http://schemas.microsoft.com/office/drawing/2014/main" id="{7D283978-6D1D-46B8-B6DA-EEA507B258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4" y="1828818"/>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128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Addressing language, literacy and digital divide</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724024"/>
            <a:ext cx="10478220" cy="4772026"/>
          </a:xfrm>
        </p:spPr>
        <p:txBody>
          <a:bodyPr>
            <a:normAutofit lnSpcReduction="10000"/>
          </a:bodyPr>
          <a:lstStyle/>
          <a:p>
            <a:pPr marL="0" indent="0">
              <a:lnSpc>
                <a:spcPct val="100000"/>
              </a:lnSpc>
              <a:buNone/>
            </a:pPr>
            <a:r>
              <a:rPr lang="en-US" sz="3200" b="1" dirty="0"/>
              <a:t>Ensure that paper or digital forms needed to access health or social care or to get help with NHS costs are readily available and that people are supported to fill them in</a:t>
            </a:r>
            <a:r>
              <a:rPr lang="en-US" sz="3200" dirty="0"/>
              <a:t>, including providing translation when needed</a:t>
            </a:r>
          </a:p>
          <a:p>
            <a:pPr marL="0" indent="0">
              <a:lnSpc>
                <a:spcPct val="100000"/>
              </a:lnSpc>
              <a:buNone/>
            </a:pPr>
            <a:endParaRPr lang="en-US" sz="900" dirty="0"/>
          </a:p>
          <a:p>
            <a:pPr marL="0" indent="0">
              <a:lnSpc>
                <a:spcPct val="100000"/>
              </a:lnSpc>
              <a:buNone/>
            </a:pPr>
            <a:r>
              <a:rPr lang="en-US" sz="3200" dirty="0"/>
              <a:t>Ensure that people experiencing homelessness can </a:t>
            </a:r>
            <a:r>
              <a:rPr lang="en-US" sz="3200" b="1" dirty="0"/>
              <a:t>access online health and social care information and are supported to use online services</a:t>
            </a:r>
            <a:r>
              <a:rPr lang="en-US" sz="3200" dirty="0"/>
              <a:t>, for example by providing internet access at places where people experiencing homelessness spend time, such as day centres or hostels.</a:t>
            </a:r>
          </a:p>
          <a:p>
            <a:pPr marL="0" indent="0">
              <a:lnSpc>
                <a:spcPct val="100000"/>
              </a:lnSpc>
              <a:buNone/>
            </a:pPr>
            <a:endParaRPr lang="en-US" sz="3200" dirty="0"/>
          </a:p>
        </p:txBody>
      </p:sp>
      <p:pic>
        <p:nvPicPr>
          <p:cNvPr id="7" name="Picture 4" descr="Image preview">
            <a:extLst>
              <a:ext uri="{FF2B5EF4-FFF2-40B4-BE49-F238E27FC236}">
                <a16:creationId xmlns:a16="http://schemas.microsoft.com/office/drawing/2014/main" id="{7D283978-6D1D-46B8-B6DA-EEA507B258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4" y="1828818"/>
            <a:ext cx="1007997" cy="951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preview">
            <a:extLst>
              <a:ext uri="{FF2B5EF4-FFF2-40B4-BE49-F238E27FC236}">
                <a16:creationId xmlns:a16="http://schemas.microsoft.com/office/drawing/2014/main" id="{FEF72C38-708E-4B18-83B5-C1E56D43AD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3" y="3967187"/>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470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Information</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724024"/>
            <a:ext cx="10478220" cy="4772026"/>
          </a:xfrm>
        </p:spPr>
        <p:txBody>
          <a:bodyPr>
            <a:normAutofit/>
          </a:bodyPr>
          <a:lstStyle/>
          <a:p>
            <a:pPr marL="0" indent="0">
              <a:buNone/>
            </a:pPr>
            <a:r>
              <a:rPr lang="en-US" sz="3200" dirty="0"/>
              <a:t>Work with health and social care providers to </a:t>
            </a:r>
            <a:r>
              <a:rPr lang="en-US" sz="3200" b="1" dirty="0"/>
              <a:t>improve recording of housing status </a:t>
            </a:r>
            <a:r>
              <a:rPr lang="en-US" sz="3200" dirty="0"/>
              <a:t>so that the information can be used by services to:</a:t>
            </a:r>
          </a:p>
          <a:p>
            <a:r>
              <a:rPr lang="en-US" sz="3200" dirty="0"/>
              <a:t>	best meet people's needs and</a:t>
            </a:r>
          </a:p>
          <a:p>
            <a:r>
              <a:rPr lang="en-US" sz="3200" dirty="0"/>
              <a:t>	plan, audit and improve services</a:t>
            </a:r>
          </a:p>
        </p:txBody>
      </p:sp>
      <p:pic>
        <p:nvPicPr>
          <p:cNvPr id="5" name="Picture 2" descr="Image preview">
            <a:extLst>
              <a:ext uri="{FF2B5EF4-FFF2-40B4-BE49-F238E27FC236}">
                <a16:creationId xmlns:a16="http://schemas.microsoft.com/office/drawing/2014/main" id="{D8E10129-9BA1-4159-9782-CCD17758F8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51" t="17062" r="2644" b="16359"/>
          <a:stretch/>
        </p:blipFill>
        <p:spPr bwMode="auto">
          <a:xfrm>
            <a:off x="322084" y="1780149"/>
            <a:ext cx="1011625" cy="7218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preview">
            <a:extLst>
              <a:ext uri="{FF2B5EF4-FFF2-40B4-BE49-F238E27FC236}">
                <a16:creationId xmlns:a16="http://schemas.microsoft.com/office/drawing/2014/main" id="{BC109807-59CA-416F-8309-EC83527CE6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02" t="17758" r="16085" b="19179"/>
          <a:stretch/>
        </p:blipFill>
        <p:spPr bwMode="auto">
          <a:xfrm>
            <a:off x="264934" y="3171859"/>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6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GP registration</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724024"/>
            <a:ext cx="10478220" cy="4772026"/>
          </a:xfrm>
        </p:spPr>
        <p:txBody>
          <a:bodyPr>
            <a:normAutofit fontScale="92500" lnSpcReduction="10000"/>
          </a:bodyPr>
          <a:lstStyle/>
          <a:p>
            <a:pPr marL="0" indent="0">
              <a:buNone/>
            </a:pPr>
            <a:r>
              <a:rPr lang="en-US" sz="3200" dirty="0"/>
              <a:t>Ensure that there are processes to:</a:t>
            </a:r>
          </a:p>
          <a:p>
            <a:pPr marL="0" indent="0">
              <a:buNone/>
            </a:pPr>
            <a:endParaRPr lang="en-US" sz="3200" dirty="0"/>
          </a:p>
          <a:p>
            <a:r>
              <a:rPr lang="en-US" sz="3200" b="1" dirty="0"/>
              <a:t>support people </a:t>
            </a:r>
            <a:r>
              <a:rPr lang="en-US" sz="3200" dirty="0"/>
              <a:t>experiencing homelessness </a:t>
            </a:r>
            <a:r>
              <a:rPr lang="en-US" sz="3200" b="1" dirty="0"/>
              <a:t>to register with a GP</a:t>
            </a:r>
          </a:p>
          <a:p>
            <a:pPr marL="0" indent="0">
              <a:buNone/>
            </a:pPr>
            <a:r>
              <a:rPr lang="en-US" sz="3200" dirty="0"/>
              <a:t>and</a:t>
            </a:r>
          </a:p>
          <a:p>
            <a:r>
              <a:rPr lang="en-US" sz="3200" b="1" dirty="0"/>
              <a:t>document and address any problems with GP registrations </a:t>
            </a:r>
            <a:r>
              <a:rPr lang="en-US" sz="3200" dirty="0"/>
              <a:t>for people experiencing homelessness</a:t>
            </a:r>
          </a:p>
          <a:p>
            <a:pPr marL="0" indent="0">
              <a:buNone/>
            </a:pPr>
            <a:endParaRPr lang="en-US" sz="3200" dirty="0"/>
          </a:p>
          <a:p>
            <a:pPr marL="0" indent="0">
              <a:buNone/>
            </a:pPr>
            <a:r>
              <a:rPr lang="en-US" sz="3200" dirty="0"/>
              <a:t>Primary care service providers should </a:t>
            </a:r>
            <a:r>
              <a:rPr lang="en-US" sz="3200" b="1" dirty="0"/>
              <a:t>ensure that people without an address can register with a GP practice</a:t>
            </a:r>
            <a:r>
              <a:rPr lang="en-US" sz="3200" dirty="0"/>
              <a:t>, in line with the </a:t>
            </a:r>
            <a:r>
              <a:rPr lang="en-GB" sz="3200" u="sng" dirty="0">
                <a:hlinkClick r:id="rId3"/>
              </a:rPr>
              <a:t>NHS Primary medical care policy and guidance manual</a:t>
            </a:r>
            <a:endParaRPr lang="en-US" sz="3200" dirty="0"/>
          </a:p>
        </p:txBody>
      </p:sp>
      <p:pic>
        <p:nvPicPr>
          <p:cNvPr id="5" name="Picture 2" descr="Image preview">
            <a:extLst>
              <a:ext uri="{FF2B5EF4-FFF2-40B4-BE49-F238E27FC236}">
                <a16:creationId xmlns:a16="http://schemas.microsoft.com/office/drawing/2014/main" id="{D8E10129-9BA1-4159-9782-CCD17758F8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51" t="17062" r="2644" b="16359"/>
          <a:stretch/>
        </p:blipFill>
        <p:spPr bwMode="auto">
          <a:xfrm>
            <a:off x="322084" y="1780149"/>
            <a:ext cx="1011625" cy="7218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preview">
            <a:extLst>
              <a:ext uri="{FF2B5EF4-FFF2-40B4-BE49-F238E27FC236}">
                <a16:creationId xmlns:a16="http://schemas.microsoft.com/office/drawing/2014/main" id="{BC109807-59CA-416F-8309-EC83527CE6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102" t="17758" r="16085" b="19179"/>
          <a:stretch/>
        </p:blipFill>
        <p:spPr bwMode="auto">
          <a:xfrm>
            <a:off x="264934" y="3171859"/>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509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Outreach</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300163"/>
            <a:ext cx="10478220" cy="5195887"/>
          </a:xfrm>
        </p:spPr>
        <p:txBody>
          <a:bodyPr>
            <a:normAutofit fontScale="77500" lnSpcReduction="20000"/>
          </a:bodyPr>
          <a:lstStyle/>
          <a:p>
            <a:pPr marL="0" indent="0">
              <a:lnSpc>
                <a:spcPct val="100000"/>
              </a:lnSpc>
              <a:buNone/>
            </a:pPr>
            <a:r>
              <a:rPr lang="en-US" sz="3200" b="1" dirty="0">
                <a:solidFill>
                  <a:srgbClr val="FF0000"/>
                </a:solidFill>
              </a:rPr>
              <a:t>Take health and social care services to people </a:t>
            </a:r>
            <a:r>
              <a:rPr lang="en-US" sz="3200" dirty="0"/>
              <a:t>experiencing homelessness by providing </a:t>
            </a:r>
            <a:r>
              <a:rPr lang="en-US" sz="3200" b="1" dirty="0"/>
              <a:t>multidisciplinary outreach care in non-traditional settings</a:t>
            </a:r>
            <a:r>
              <a:rPr lang="en-US" sz="3200" dirty="0"/>
              <a:t>, such as on the street, hostels or day centres</a:t>
            </a:r>
          </a:p>
          <a:p>
            <a:pPr marL="0" indent="0">
              <a:lnSpc>
                <a:spcPct val="100000"/>
              </a:lnSpc>
              <a:buNone/>
            </a:pPr>
            <a:endParaRPr lang="en-US" sz="3200" dirty="0"/>
          </a:p>
          <a:p>
            <a:pPr marL="0" indent="0">
              <a:lnSpc>
                <a:spcPct val="100000"/>
              </a:lnSpc>
              <a:buNone/>
            </a:pPr>
            <a:r>
              <a:rPr lang="en-US" sz="3200" dirty="0"/>
              <a:t>Offer outreach services that include support for people who:</a:t>
            </a:r>
          </a:p>
          <a:p>
            <a:pPr>
              <a:lnSpc>
                <a:spcPct val="100000"/>
              </a:lnSpc>
            </a:pPr>
            <a:r>
              <a:rPr lang="en-US" sz="3200" dirty="0"/>
              <a:t>have primary healthcare needs</a:t>
            </a:r>
          </a:p>
          <a:p>
            <a:pPr>
              <a:lnSpc>
                <a:spcPct val="100000"/>
              </a:lnSpc>
            </a:pPr>
            <a:r>
              <a:rPr lang="en-US" sz="3200" dirty="0"/>
              <a:t>have drug and alcohol treatment needs</a:t>
            </a:r>
          </a:p>
          <a:p>
            <a:pPr>
              <a:lnSpc>
                <a:spcPct val="100000"/>
              </a:lnSpc>
            </a:pPr>
            <a:r>
              <a:rPr lang="en-US" sz="3200" dirty="0"/>
              <a:t>have mental healthcare needs</a:t>
            </a:r>
          </a:p>
          <a:p>
            <a:pPr>
              <a:lnSpc>
                <a:spcPct val="100000"/>
              </a:lnSpc>
            </a:pPr>
            <a:r>
              <a:rPr lang="en-US" sz="3200" dirty="0"/>
              <a:t>fear engaging with services, for example, because of previous negative experiences from providers, discomfort using male-dominated services or concerns about eligibility including immigration status</a:t>
            </a:r>
          </a:p>
          <a:p>
            <a:pPr>
              <a:lnSpc>
                <a:spcPct val="100000"/>
              </a:lnSpc>
            </a:pPr>
            <a:r>
              <a:rPr lang="en-US" sz="3200" dirty="0"/>
              <a:t>may lack mental capacity or need support to </a:t>
            </a:r>
            <a:r>
              <a:rPr lang="en-US" sz="3200" dirty="0" err="1"/>
              <a:t>recognise</a:t>
            </a:r>
            <a:r>
              <a:rPr lang="en-US" sz="3200" dirty="0"/>
              <a:t> their care needs and engage with providers</a:t>
            </a:r>
          </a:p>
        </p:txBody>
      </p:sp>
      <p:pic>
        <p:nvPicPr>
          <p:cNvPr id="7" name="Picture 4" descr="Image preview">
            <a:extLst>
              <a:ext uri="{FF2B5EF4-FFF2-40B4-BE49-F238E27FC236}">
                <a16:creationId xmlns:a16="http://schemas.microsoft.com/office/drawing/2014/main" id="{7D283978-6D1D-46B8-B6DA-EEA507B258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4" y="1353114"/>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75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Outreach</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300163"/>
            <a:ext cx="10478220" cy="5195887"/>
          </a:xfrm>
        </p:spPr>
        <p:txBody>
          <a:bodyPr>
            <a:normAutofit/>
          </a:bodyPr>
          <a:lstStyle/>
          <a:p>
            <a:pPr marL="0" indent="0">
              <a:lnSpc>
                <a:spcPct val="100000"/>
              </a:lnSpc>
              <a:buNone/>
            </a:pPr>
            <a:r>
              <a:rPr lang="en-US" sz="3200" b="1" dirty="0">
                <a:solidFill>
                  <a:srgbClr val="FF0000"/>
                </a:solidFill>
              </a:rPr>
              <a:t>Use outreach to identify health problems earlier, promote 	  health and support engagement with care</a:t>
            </a:r>
            <a:r>
              <a:rPr lang="en-US" sz="3200" b="1" dirty="0"/>
              <a:t>, for example by:</a:t>
            </a:r>
          </a:p>
          <a:p>
            <a:pPr marL="0" indent="0">
              <a:lnSpc>
                <a:spcPct val="100000"/>
              </a:lnSpc>
              <a:buNone/>
            </a:pPr>
            <a:endParaRPr lang="en-US" sz="3200" b="1" dirty="0"/>
          </a:p>
          <a:p>
            <a:pPr>
              <a:lnSpc>
                <a:spcPct val="100000"/>
              </a:lnSpc>
            </a:pPr>
            <a:r>
              <a:rPr lang="en-US" sz="3200" dirty="0"/>
              <a:t>supporting access to </a:t>
            </a:r>
            <a:r>
              <a:rPr lang="en-US" sz="3200" b="1" dirty="0"/>
              <a:t>national screening </a:t>
            </a:r>
            <a:r>
              <a:rPr lang="en-US" sz="3200" b="1" dirty="0" err="1"/>
              <a:t>programmes</a:t>
            </a:r>
            <a:endParaRPr lang="en-US" sz="3200" b="1" dirty="0"/>
          </a:p>
          <a:p>
            <a:pPr>
              <a:lnSpc>
                <a:spcPct val="100000"/>
              </a:lnSpc>
            </a:pPr>
            <a:r>
              <a:rPr lang="en-US" sz="3200" dirty="0"/>
              <a:t>assessing people for </a:t>
            </a:r>
            <a:r>
              <a:rPr lang="en-US" sz="3200" b="1" dirty="0"/>
              <a:t>long-term conditions, infectious diseases and mental health needs</a:t>
            </a:r>
          </a:p>
          <a:p>
            <a:pPr>
              <a:lnSpc>
                <a:spcPct val="100000"/>
              </a:lnSpc>
            </a:pPr>
            <a:r>
              <a:rPr lang="en-US" sz="3200" dirty="0"/>
              <a:t>providing </a:t>
            </a:r>
            <a:r>
              <a:rPr lang="en-US" sz="3200" b="1" dirty="0"/>
              <a:t>preventive health opportunities</a:t>
            </a:r>
            <a:r>
              <a:rPr lang="en-US" sz="3200" dirty="0"/>
              <a:t>, such as vaccination, drug and alcohol treatment services, harm </a:t>
            </a:r>
            <a:r>
              <a:rPr lang="en-US" sz="3200" dirty="0" err="1"/>
              <a:t>minimisation</a:t>
            </a:r>
            <a:r>
              <a:rPr lang="en-US" sz="3200" dirty="0"/>
              <a:t>, smoking cessation and nutrition advice</a:t>
            </a:r>
          </a:p>
        </p:txBody>
      </p:sp>
      <p:pic>
        <p:nvPicPr>
          <p:cNvPr id="7" name="Picture 4" descr="Image preview">
            <a:extLst>
              <a:ext uri="{FF2B5EF4-FFF2-40B4-BE49-F238E27FC236}">
                <a16:creationId xmlns:a16="http://schemas.microsoft.com/office/drawing/2014/main" id="{7D283978-6D1D-46B8-B6DA-EEA507B258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4" y="1353114"/>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1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3694031-2884-4DC5-B1E4-8C996459FC67}"/>
              </a:ext>
            </a:extLst>
          </p:cNvPr>
          <p:cNvSpPr>
            <a:spLocks noGrp="1"/>
          </p:cNvSpPr>
          <p:nvPr>
            <p:ph type="title"/>
          </p:nvPr>
        </p:nvSpPr>
        <p:spPr/>
        <p:txBody>
          <a:bodyPr/>
          <a:lstStyle/>
          <a:p>
            <a:pPr algn="l"/>
            <a:r>
              <a:rPr lang="en-GB" altLang="en-US" b="1" dirty="0">
                <a:solidFill>
                  <a:srgbClr val="0000FF"/>
                </a:solidFill>
              </a:rPr>
              <a:t>Outreach</a:t>
            </a:r>
            <a:r>
              <a:rPr lang="en-GB" altLang="en-US" dirty="0">
                <a:solidFill>
                  <a:srgbClr val="0000FF"/>
                </a:solidFill>
              </a:rPr>
              <a:t>…</a:t>
            </a:r>
          </a:p>
        </p:txBody>
      </p:sp>
      <p:sp>
        <p:nvSpPr>
          <p:cNvPr id="29699" name="Content Placeholder 2">
            <a:extLst>
              <a:ext uri="{FF2B5EF4-FFF2-40B4-BE49-F238E27FC236}">
                <a16:creationId xmlns:a16="http://schemas.microsoft.com/office/drawing/2014/main" id="{7DFEAD52-B3D9-45CF-9493-518500E29676}"/>
              </a:ext>
            </a:extLst>
          </p:cNvPr>
          <p:cNvSpPr>
            <a:spLocks noGrp="1"/>
          </p:cNvSpPr>
          <p:nvPr>
            <p:ph idx="1"/>
          </p:nvPr>
        </p:nvSpPr>
        <p:spPr/>
        <p:txBody>
          <a:bodyPr/>
          <a:lstStyle/>
          <a:p>
            <a:pPr>
              <a:spcBef>
                <a:spcPts val="267"/>
              </a:spcBef>
              <a:spcAft>
                <a:spcPts val="133"/>
              </a:spcAft>
            </a:pPr>
            <a:r>
              <a:rPr lang="en-GB" altLang="en-US" sz="3200">
                <a:solidFill>
                  <a:srgbClr val="000000"/>
                </a:solidFill>
                <a:latin typeface="Arial" panose="020B0604020202020204" pitchFamily="34" charset="0"/>
                <a:cs typeface="Times New Roman" panose="02020603050405020304" pitchFamily="18" charset="0"/>
              </a:rPr>
              <a:t>eliminates most access barriers faced by people experiencing homelessness</a:t>
            </a:r>
          </a:p>
          <a:p>
            <a:pPr>
              <a:spcBef>
                <a:spcPts val="267"/>
              </a:spcBef>
              <a:spcAft>
                <a:spcPts val="133"/>
              </a:spcAft>
            </a:pPr>
            <a:r>
              <a:rPr lang="en-GB" altLang="en-US" sz="3200">
                <a:solidFill>
                  <a:srgbClr val="000000"/>
                </a:solidFill>
                <a:latin typeface="Arial" panose="020B0604020202020204" pitchFamily="34" charset="0"/>
                <a:cs typeface="Times New Roman" panose="02020603050405020304" pitchFamily="18" charset="0"/>
              </a:rPr>
              <a:t>brings a level of flexibility that is not possible in traditional healthcare services</a:t>
            </a:r>
          </a:p>
          <a:p>
            <a:pPr>
              <a:spcBef>
                <a:spcPts val="267"/>
              </a:spcBef>
              <a:spcAft>
                <a:spcPts val="133"/>
              </a:spcAft>
            </a:pPr>
            <a:r>
              <a:rPr lang="en-GB" altLang="en-US" sz="3200">
                <a:solidFill>
                  <a:srgbClr val="000000"/>
                </a:solidFill>
                <a:latin typeface="Arial" panose="020B0604020202020204" pitchFamily="34" charset="0"/>
                <a:cs typeface="Times New Roman" panose="02020603050405020304" pitchFamily="18" charset="0"/>
              </a:rPr>
              <a:t>builds trust and a strong connection with the service provider</a:t>
            </a:r>
          </a:p>
          <a:p>
            <a:pPr>
              <a:spcBef>
                <a:spcPts val="267"/>
              </a:spcBef>
              <a:spcAft>
                <a:spcPts val="133"/>
              </a:spcAft>
            </a:pPr>
            <a:r>
              <a:rPr lang="en-US" altLang="en-US" sz="3200">
                <a:solidFill>
                  <a:srgbClr val="000000"/>
                </a:solidFill>
                <a:latin typeface="Arial" panose="020B0604020202020204" pitchFamily="34" charset="0"/>
                <a:cs typeface="Times New Roman" panose="02020603050405020304" pitchFamily="18" charset="0"/>
              </a:rPr>
              <a:t>helps prevent people falling through the safety net of health and social care</a:t>
            </a:r>
            <a:endParaRPr lang="en-GB" altLang="en-US" sz="5333"/>
          </a:p>
        </p:txBody>
      </p:sp>
      <p:pic>
        <p:nvPicPr>
          <p:cNvPr id="29700" name="Picture 6">
            <a:extLst>
              <a:ext uri="{FF2B5EF4-FFF2-40B4-BE49-F238E27FC236}">
                <a16:creationId xmlns:a16="http://schemas.microsoft.com/office/drawing/2014/main" id="{82C42178-0001-477A-AE87-4D0A510B6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7284" y="5530852"/>
            <a:ext cx="2751667" cy="107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289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Assessing Individual Needs</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300163"/>
            <a:ext cx="10478220" cy="5195887"/>
          </a:xfrm>
        </p:spPr>
        <p:txBody>
          <a:bodyPr>
            <a:normAutofit/>
          </a:bodyPr>
          <a:lstStyle/>
          <a:p>
            <a:pPr marL="0" indent="0">
              <a:lnSpc>
                <a:spcPct val="100000"/>
              </a:lnSpc>
              <a:buNone/>
            </a:pPr>
            <a:r>
              <a:rPr lang="en-US" sz="3200" dirty="0"/>
              <a:t>Assess the health and social care needs of the person experiencing homelessness. When carrying out the assessment:</a:t>
            </a:r>
          </a:p>
          <a:p>
            <a:pPr>
              <a:lnSpc>
                <a:spcPct val="100000"/>
              </a:lnSpc>
            </a:pPr>
            <a:r>
              <a:rPr lang="en-US" sz="3200" dirty="0"/>
              <a:t>take into account their </a:t>
            </a:r>
            <a:r>
              <a:rPr lang="en-US" sz="3200" b="1" dirty="0"/>
              <a:t>capacity, rights to autonomy and self-determination</a:t>
            </a:r>
            <a:r>
              <a:rPr lang="en-US" sz="3200" dirty="0"/>
              <a:t>, and any </a:t>
            </a:r>
            <a:r>
              <a:rPr lang="en-US" sz="3200" b="1" dirty="0"/>
              <a:t>safeguarding</a:t>
            </a:r>
            <a:r>
              <a:rPr lang="en-US" sz="3200" dirty="0"/>
              <a:t> issues and </a:t>
            </a:r>
          </a:p>
          <a:p>
            <a:pPr>
              <a:lnSpc>
                <a:spcPct val="100000"/>
              </a:lnSpc>
            </a:pPr>
            <a:r>
              <a:rPr lang="en-US" sz="3200" b="1" dirty="0"/>
              <a:t>avoid</a:t>
            </a:r>
            <a:r>
              <a:rPr lang="en-US" sz="3200" dirty="0"/>
              <a:t> unnecessary and potentially distressing </a:t>
            </a:r>
            <a:r>
              <a:rPr lang="en-US" sz="3200" b="1" dirty="0"/>
              <a:t>repetition of their history</a:t>
            </a:r>
            <a:r>
              <a:rPr lang="en-US" sz="3200" dirty="0"/>
              <a:t> if it is already on record</a:t>
            </a:r>
          </a:p>
          <a:p>
            <a:pPr>
              <a:lnSpc>
                <a:spcPct val="100000"/>
              </a:lnSpc>
            </a:pPr>
            <a:r>
              <a:rPr lang="en-US" sz="3200" b="1" dirty="0"/>
              <a:t>involve peers or advocates</a:t>
            </a:r>
            <a:r>
              <a:rPr lang="en-US" sz="3200" dirty="0"/>
              <a:t> as appropriate</a:t>
            </a:r>
          </a:p>
        </p:txBody>
      </p:sp>
      <p:pic>
        <p:nvPicPr>
          <p:cNvPr id="7" name="Picture 4" descr="Image preview">
            <a:extLst>
              <a:ext uri="{FF2B5EF4-FFF2-40B4-BE49-F238E27FC236}">
                <a16:creationId xmlns:a16="http://schemas.microsoft.com/office/drawing/2014/main" id="{7D283978-6D1D-46B8-B6DA-EEA507B258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4" y="1353114"/>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940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Assessing Individual Needs</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300163"/>
            <a:ext cx="10478220" cy="5195887"/>
          </a:xfrm>
        </p:spPr>
        <p:txBody>
          <a:bodyPr>
            <a:normAutofit fontScale="85000" lnSpcReduction="20000"/>
          </a:bodyPr>
          <a:lstStyle/>
          <a:p>
            <a:pPr marL="0" indent="0">
              <a:lnSpc>
                <a:spcPct val="100000"/>
              </a:lnSpc>
              <a:buNone/>
            </a:pPr>
            <a:r>
              <a:rPr lang="en-US" sz="3200" dirty="0"/>
              <a:t>Include in the assessment:</a:t>
            </a:r>
          </a:p>
          <a:p>
            <a:pPr>
              <a:lnSpc>
                <a:spcPct val="100000"/>
              </a:lnSpc>
            </a:pPr>
            <a:r>
              <a:rPr lang="en-US" sz="3200" dirty="0"/>
              <a:t>A </a:t>
            </a:r>
            <a:r>
              <a:rPr lang="en-US" sz="3200" b="1" dirty="0">
                <a:solidFill>
                  <a:srgbClr val="FF0000"/>
                </a:solidFill>
              </a:rPr>
              <a:t>comprehensive</a:t>
            </a:r>
            <a:r>
              <a:rPr lang="en-US" sz="3200" dirty="0">
                <a:solidFill>
                  <a:srgbClr val="FF0000"/>
                </a:solidFill>
              </a:rPr>
              <a:t> assessment </a:t>
            </a:r>
            <a:r>
              <a:rPr lang="en-US" sz="3200" dirty="0"/>
              <a:t>of the person’s </a:t>
            </a:r>
            <a:r>
              <a:rPr lang="en-US" sz="3200" b="1" dirty="0"/>
              <a:t>physical and mental health needs</a:t>
            </a:r>
            <a:r>
              <a:rPr lang="en-US" sz="3200" dirty="0"/>
              <a:t> (including acute and long-term conditions) and </a:t>
            </a:r>
            <a:r>
              <a:rPr lang="en-US" sz="3200" b="1" dirty="0"/>
              <a:t>social care needs</a:t>
            </a:r>
            <a:r>
              <a:rPr lang="en-US" sz="3200" dirty="0"/>
              <a:t>. This should take into consideration their </a:t>
            </a:r>
            <a:r>
              <a:rPr lang="en-US" sz="3200" b="1" dirty="0"/>
              <a:t>housing and benefits situation</a:t>
            </a:r>
            <a:r>
              <a:rPr lang="en-US" sz="3200" dirty="0"/>
              <a:t>, bearing in mind the need to address health inequalities, and be responsive to diversity, and inclusion needs.</a:t>
            </a:r>
          </a:p>
          <a:p>
            <a:pPr>
              <a:lnSpc>
                <a:spcPct val="100000"/>
              </a:lnSpc>
            </a:pPr>
            <a:endParaRPr lang="en-US" sz="1200" dirty="0"/>
          </a:p>
          <a:p>
            <a:pPr>
              <a:lnSpc>
                <a:spcPct val="100000"/>
              </a:lnSpc>
            </a:pPr>
            <a:r>
              <a:rPr lang="en-US" sz="3200" dirty="0"/>
              <a:t>Asking if the person has </a:t>
            </a:r>
            <a:r>
              <a:rPr lang="en-US" sz="3200" b="1" dirty="0"/>
              <a:t>children or dependents </a:t>
            </a:r>
            <a:r>
              <a:rPr lang="en-US" sz="3200" dirty="0"/>
              <a:t>and assessing how this affects their needs.</a:t>
            </a:r>
          </a:p>
          <a:p>
            <a:pPr>
              <a:lnSpc>
                <a:spcPct val="100000"/>
              </a:lnSpc>
            </a:pPr>
            <a:r>
              <a:rPr lang="en-US" sz="3200" dirty="0"/>
              <a:t>Understanding the </a:t>
            </a:r>
            <a:r>
              <a:rPr lang="en-US" sz="3200" b="1" dirty="0"/>
              <a:t>historical context </a:t>
            </a:r>
            <a:r>
              <a:rPr lang="en-US" sz="3200" dirty="0"/>
              <a:t>of their situation, including past psychological trauma and experience of services.</a:t>
            </a:r>
          </a:p>
          <a:p>
            <a:pPr>
              <a:lnSpc>
                <a:spcPct val="100000"/>
              </a:lnSpc>
            </a:pPr>
            <a:endParaRPr lang="en-US" sz="1100" dirty="0"/>
          </a:p>
          <a:p>
            <a:pPr>
              <a:lnSpc>
                <a:spcPct val="100000"/>
              </a:lnSpc>
            </a:pPr>
            <a:r>
              <a:rPr lang="en-US" sz="3200" dirty="0"/>
              <a:t>Use the multidisciplinary assessment to inform the local authority-led care and support needs assessment, under the </a:t>
            </a:r>
            <a:r>
              <a:rPr lang="en-US" sz="3200" b="1" dirty="0"/>
              <a:t>Care Act 2014 </a:t>
            </a:r>
          </a:p>
        </p:txBody>
      </p:sp>
      <p:pic>
        <p:nvPicPr>
          <p:cNvPr id="7" name="Picture 4" descr="Image preview">
            <a:extLst>
              <a:ext uri="{FF2B5EF4-FFF2-40B4-BE49-F238E27FC236}">
                <a16:creationId xmlns:a16="http://schemas.microsoft.com/office/drawing/2014/main" id="{7D283978-6D1D-46B8-B6DA-EEA507B258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4" y="1353114"/>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02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Assessing Individual Needs</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300163"/>
            <a:ext cx="10478220" cy="5195887"/>
          </a:xfrm>
        </p:spPr>
        <p:txBody>
          <a:bodyPr>
            <a:normAutofit fontScale="92500" lnSpcReduction="20000"/>
          </a:bodyPr>
          <a:lstStyle/>
          <a:p>
            <a:pPr marL="0" indent="0">
              <a:lnSpc>
                <a:spcPct val="100000"/>
              </a:lnSpc>
              <a:buNone/>
            </a:pPr>
            <a:r>
              <a:rPr lang="en-US" sz="3200" dirty="0"/>
              <a:t>In </a:t>
            </a:r>
            <a:r>
              <a:rPr lang="en-US" sz="3200" dirty="0">
                <a:solidFill>
                  <a:srgbClr val="FF0000"/>
                </a:solidFill>
              </a:rPr>
              <a:t>assessments to </a:t>
            </a:r>
            <a:r>
              <a:rPr lang="en-US" sz="3200" b="1" dirty="0">
                <a:solidFill>
                  <a:srgbClr val="FF0000"/>
                </a:solidFill>
              </a:rPr>
              <a:t>inform a health and social care plan </a:t>
            </a:r>
            <a:r>
              <a:rPr lang="en-US" sz="3200" dirty="0"/>
              <a:t>for people who might benefit from high levels of support, use a </a:t>
            </a:r>
            <a:r>
              <a:rPr lang="en-US" sz="3200" b="1" dirty="0"/>
              <a:t>multidisciplinary approach </a:t>
            </a:r>
            <a:r>
              <a:rPr lang="en-US" sz="3200" dirty="0"/>
              <a:t>to enable a </a:t>
            </a:r>
            <a:r>
              <a:rPr lang="en-US" sz="3200" b="1" dirty="0"/>
              <a:t>comprehensive and holistic </a:t>
            </a:r>
            <a:r>
              <a:rPr lang="en-US" sz="3200" dirty="0"/>
              <a:t>assessment of their needs, </a:t>
            </a:r>
            <a:r>
              <a:rPr lang="en-US" sz="3200" b="1" dirty="0"/>
              <a:t>involving</a:t>
            </a:r>
            <a:r>
              <a:rPr lang="en-US" sz="3200" dirty="0"/>
              <a:t>:</a:t>
            </a:r>
          </a:p>
          <a:p>
            <a:pPr>
              <a:lnSpc>
                <a:spcPct val="100000"/>
              </a:lnSpc>
            </a:pPr>
            <a:r>
              <a:rPr lang="en-US" sz="3200" b="1" dirty="0"/>
              <a:t>the person, and their advocate </a:t>
            </a:r>
            <a:r>
              <a:rPr lang="en-US" sz="3200" dirty="0"/>
              <a:t>if one is nominated or appointed</a:t>
            </a:r>
          </a:p>
          <a:p>
            <a:pPr>
              <a:lnSpc>
                <a:spcPct val="100000"/>
              </a:lnSpc>
            </a:pPr>
            <a:r>
              <a:rPr lang="en-US" sz="3200" dirty="0"/>
              <a:t>input from </a:t>
            </a:r>
            <a:r>
              <a:rPr lang="en-US" sz="3200" b="1" dirty="0"/>
              <a:t>professionals with specialist expertise </a:t>
            </a:r>
            <a:r>
              <a:rPr lang="en-US" sz="3200" dirty="0"/>
              <a:t>and practitioners who have </a:t>
            </a:r>
            <a:r>
              <a:rPr lang="en-US" sz="3200" b="1" dirty="0"/>
              <a:t>detailed knowledge of the person's health and social care needs</a:t>
            </a:r>
            <a:r>
              <a:rPr lang="en-US" sz="3200" dirty="0"/>
              <a:t>, including staff working in homelessness and housing services.</a:t>
            </a:r>
          </a:p>
          <a:p>
            <a:pPr>
              <a:lnSpc>
                <a:spcPct val="100000"/>
              </a:lnSpc>
            </a:pPr>
            <a:r>
              <a:rPr lang="en-US" sz="3200" dirty="0"/>
              <a:t>Use </a:t>
            </a:r>
            <a:r>
              <a:rPr lang="en-US" sz="3200" b="1" dirty="0">
                <a:solidFill>
                  <a:srgbClr val="FF0000"/>
                </a:solidFill>
              </a:rPr>
              <a:t>hospital admissions as an opportunity to offer a comprehensive, holistic needs assessment</a:t>
            </a:r>
            <a:r>
              <a:rPr lang="en-US" sz="3200" dirty="0"/>
              <a:t>, including referral, if indicated</a:t>
            </a:r>
            <a:endParaRPr lang="en-US" sz="3200" b="1" dirty="0"/>
          </a:p>
        </p:txBody>
      </p:sp>
      <p:pic>
        <p:nvPicPr>
          <p:cNvPr id="7" name="Picture 4" descr="Image preview">
            <a:extLst>
              <a:ext uri="{FF2B5EF4-FFF2-40B4-BE49-F238E27FC236}">
                <a16:creationId xmlns:a16="http://schemas.microsoft.com/office/drawing/2014/main" id="{7D283978-6D1D-46B8-B6DA-EEA507B258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4" y="1353114"/>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827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7C6B-267A-D34F-B727-5798F55E78BE}"/>
              </a:ext>
            </a:extLst>
          </p:cNvPr>
          <p:cNvSpPr>
            <a:spLocks noGrp="1"/>
          </p:cNvSpPr>
          <p:nvPr>
            <p:ph type="title"/>
          </p:nvPr>
        </p:nvSpPr>
        <p:spPr>
          <a:xfrm>
            <a:off x="838200" y="48800"/>
            <a:ext cx="10515600" cy="1325563"/>
          </a:xfrm>
        </p:spPr>
        <p:txBody>
          <a:bodyPr/>
          <a:lstStyle/>
          <a:p>
            <a:r>
              <a:rPr lang="en-US" dirty="0">
                <a:solidFill>
                  <a:srgbClr val="0000FF"/>
                </a:solidFill>
              </a:rPr>
              <a:t>Committee Members </a:t>
            </a:r>
          </a:p>
        </p:txBody>
      </p:sp>
      <p:sp>
        <p:nvSpPr>
          <p:cNvPr id="3" name="Content Placeholder 2">
            <a:extLst>
              <a:ext uri="{FF2B5EF4-FFF2-40B4-BE49-F238E27FC236}">
                <a16:creationId xmlns:a16="http://schemas.microsoft.com/office/drawing/2014/main" id="{038653C9-6F69-A947-8D52-C69658B2ECCA}"/>
              </a:ext>
            </a:extLst>
          </p:cNvPr>
          <p:cNvSpPr>
            <a:spLocks noGrp="1"/>
          </p:cNvSpPr>
          <p:nvPr>
            <p:ph idx="1"/>
          </p:nvPr>
        </p:nvSpPr>
        <p:spPr>
          <a:xfrm>
            <a:off x="838200" y="1194438"/>
            <a:ext cx="10515600" cy="4643653"/>
          </a:xfrm>
        </p:spPr>
        <p:txBody>
          <a:bodyPr>
            <a:normAutofit fontScale="55000" lnSpcReduction="20000"/>
          </a:bodyPr>
          <a:lstStyle/>
          <a:p>
            <a:r>
              <a:rPr lang="en-US" b="1" dirty="0"/>
              <a:t>Chair</a:t>
            </a:r>
            <a:r>
              <a:rPr lang="en-US" dirty="0"/>
              <a:t> – Rachel Jones (</a:t>
            </a:r>
            <a:r>
              <a:rPr lang="en-GB" dirty="0"/>
              <a:t>Deputy Regional Director, Public Health England, Yorkshire)</a:t>
            </a:r>
            <a:endParaRPr lang="en-US" dirty="0"/>
          </a:p>
          <a:p>
            <a:r>
              <a:rPr lang="en-US" b="1" dirty="0"/>
              <a:t>Topic Advisors </a:t>
            </a:r>
            <a:r>
              <a:rPr lang="en-US" dirty="0"/>
              <a:t>– Professor Andrew Hayward, Professor Al Story, </a:t>
            </a:r>
          </a:p>
          <a:p>
            <a:r>
              <a:rPr lang="en-US" b="1" dirty="0"/>
              <a:t>PHE Topic Advisor </a:t>
            </a:r>
            <a:r>
              <a:rPr lang="en-US" dirty="0"/>
              <a:t>- </a:t>
            </a:r>
            <a:r>
              <a:rPr lang="en-US" dirty="0" err="1"/>
              <a:t>Jezz</a:t>
            </a:r>
            <a:r>
              <a:rPr lang="en-US" dirty="0"/>
              <a:t> Stannard </a:t>
            </a:r>
          </a:p>
          <a:p>
            <a:pPr marL="0" indent="0">
              <a:buNone/>
            </a:pPr>
            <a:r>
              <a:rPr lang="en-US" sz="3300" b="1" dirty="0"/>
              <a:t>Committee</a:t>
            </a:r>
          </a:p>
          <a:p>
            <a:r>
              <a:rPr lang="en-GB" b="1" dirty="0"/>
              <a:t>Lay members </a:t>
            </a:r>
            <a:r>
              <a:rPr lang="en-GB" dirty="0"/>
              <a:t>- Karen </a:t>
            </a:r>
            <a:r>
              <a:rPr lang="en-GB" dirty="0" err="1"/>
              <a:t>Kavivi</a:t>
            </a:r>
            <a:r>
              <a:rPr lang="en-GB" dirty="0"/>
              <a:t> Harrison, Shannon Johnstone, Jonathan Rees N</a:t>
            </a:r>
          </a:p>
          <a:p>
            <a:r>
              <a:rPr lang="en-US" b="1" dirty="0"/>
              <a:t>Primary Health Care </a:t>
            </a:r>
            <a:r>
              <a:rPr lang="en-US" dirty="0"/>
              <a:t>– Andrea Williamson</a:t>
            </a:r>
          </a:p>
          <a:p>
            <a:r>
              <a:rPr lang="en-US" b="1" dirty="0"/>
              <a:t>Health care worker with mental health and substance abuse experience </a:t>
            </a:r>
            <a:r>
              <a:rPr lang="en-US" dirty="0"/>
              <a:t>– Colm Gallagher</a:t>
            </a:r>
          </a:p>
          <a:p>
            <a:r>
              <a:rPr lang="en-US" b="1" dirty="0"/>
              <a:t>Emergency Dept clinician </a:t>
            </a:r>
            <a:r>
              <a:rPr lang="en-US" dirty="0"/>
              <a:t>– Shona Duffy</a:t>
            </a:r>
          </a:p>
          <a:p>
            <a:r>
              <a:rPr lang="en-GB" b="1" dirty="0"/>
              <a:t>Secondary care health or social care worker with experience of discharge planning </a:t>
            </a:r>
            <a:r>
              <a:rPr lang="en-GB" dirty="0"/>
              <a:t>- Claire McGinley </a:t>
            </a:r>
          </a:p>
          <a:p>
            <a:r>
              <a:rPr lang="en-GB" b="1" dirty="0"/>
              <a:t>Front line worker with experience in outreach </a:t>
            </a:r>
            <a:r>
              <a:rPr lang="en-GB" dirty="0"/>
              <a:t>- Colin Morrison </a:t>
            </a:r>
          </a:p>
          <a:p>
            <a:r>
              <a:rPr lang="en-GB" b="1" dirty="0"/>
              <a:t>Front line worker with experience from day centres </a:t>
            </a:r>
            <a:r>
              <a:rPr lang="en-GB" dirty="0"/>
              <a:t>- Tilly Scott</a:t>
            </a:r>
          </a:p>
          <a:p>
            <a:r>
              <a:rPr lang="en-GB" b="1" dirty="0"/>
              <a:t>Senior professional working in a hostel </a:t>
            </a:r>
            <a:r>
              <a:rPr lang="en-GB" dirty="0"/>
              <a:t>- Gareth Webber T</a:t>
            </a:r>
          </a:p>
          <a:p>
            <a:r>
              <a:rPr lang="en-GB" b="1" dirty="0"/>
              <a:t>Community social worker </a:t>
            </a:r>
            <a:r>
              <a:rPr lang="en-GB" dirty="0"/>
              <a:t>– Fran Busby</a:t>
            </a:r>
          </a:p>
          <a:p>
            <a:r>
              <a:rPr lang="en-GB" b="1" dirty="0"/>
              <a:t>Director or assistant director in local authority with experience in housing and social care </a:t>
            </a:r>
            <a:r>
              <a:rPr lang="en-GB" dirty="0"/>
              <a:t>- Simon </a:t>
            </a:r>
            <a:r>
              <a:rPr lang="en-GB" dirty="0" err="1"/>
              <a:t>Cribbens</a:t>
            </a:r>
            <a:endParaRPr lang="en-GB" dirty="0"/>
          </a:p>
          <a:p>
            <a:r>
              <a:rPr lang="en-GB" b="1" dirty="0"/>
              <a:t>Senior manager from a voluntary sector organisation </a:t>
            </a:r>
            <a:r>
              <a:rPr lang="en-GB" dirty="0"/>
              <a:t>- Rebecca Pritchard</a:t>
            </a:r>
          </a:p>
          <a:p>
            <a:endParaRPr lang="en-US" dirty="0"/>
          </a:p>
        </p:txBody>
      </p:sp>
      <p:sp>
        <p:nvSpPr>
          <p:cNvPr id="5" name="TextBox 4">
            <a:extLst>
              <a:ext uri="{FF2B5EF4-FFF2-40B4-BE49-F238E27FC236}">
                <a16:creationId xmlns:a16="http://schemas.microsoft.com/office/drawing/2014/main" id="{EBAC57CA-0DDE-E64F-A465-1C45D763FF01}"/>
              </a:ext>
            </a:extLst>
          </p:cNvPr>
          <p:cNvSpPr txBox="1"/>
          <p:nvPr/>
        </p:nvSpPr>
        <p:spPr>
          <a:xfrm>
            <a:off x="229134" y="5675753"/>
            <a:ext cx="11355778" cy="1015663"/>
          </a:xfrm>
          <a:prstGeom prst="rect">
            <a:avLst/>
          </a:prstGeom>
          <a:noFill/>
        </p:spPr>
        <p:txBody>
          <a:bodyPr wrap="square">
            <a:spAutoFit/>
          </a:bodyPr>
          <a:lstStyle/>
          <a:p>
            <a:pPr marL="457200" algn="l">
              <a:spcAft>
                <a:spcPts val="1200"/>
              </a:spcAft>
            </a:pPr>
            <a:r>
              <a:rPr lang="en-GB" sz="2000" b="0" i="0" dirty="0">
                <a:solidFill>
                  <a:srgbClr val="000000"/>
                </a:solidFill>
                <a:effectLst/>
                <a:latin typeface="Arial" panose="020B0604020202020204" pitchFamily="34" charset="0"/>
              </a:rPr>
              <a:t>The guideline referred to in this presentation was produced by the National Guideline Alliance for the National Institute for Health and Care Excellence (NICE). The views expressed in this presentation are those of the authors and not necessarily those of NICE.”</a:t>
            </a:r>
          </a:p>
        </p:txBody>
      </p:sp>
    </p:spTree>
    <p:extLst>
      <p:ext uri="{BB962C8B-B14F-4D97-AF65-F5344CB8AC3E}">
        <p14:creationId xmlns:p14="http://schemas.microsoft.com/office/powerpoint/2010/main" val="841119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Support through transitions</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300163"/>
            <a:ext cx="10478220" cy="5195887"/>
          </a:xfrm>
        </p:spPr>
        <p:txBody>
          <a:bodyPr>
            <a:normAutofit fontScale="92500" lnSpcReduction="10000"/>
          </a:bodyPr>
          <a:lstStyle/>
          <a:p>
            <a:pPr marL="0" indent="0">
              <a:lnSpc>
                <a:spcPct val="100000"/>
              </a:lnSpc>
              <a:buNone/>
            </a:pPr>
            <a:r>
              <a:rPr lang="en-US" sz="3200" dirty="0"/>
              <a:t>Homelessness multidisciplinary teams or leads should </a:t>
            </a:r>
            <a:r>
              <a:rPr lang="en-US" sz="3200" b="1" dirty="0"/>
              <a:t>support people</a:t>
            </a:r>
            <a:r>
              <a:rPr lang="en-US" sz="3200" dirty="0"/>
              <a:t> experiencing homelessness </a:t>
            </a:r>
            <a:r>
              <a:rPr lang="en-US" sz="3200" b="1" dirty="0"/>
              <a:t>through transitions between settings</a:t>
            </a:r>
            <a:r>
              <a:rPr lang="en-US" sz="3200" dirty="0"/>
              <a:t> (such as the street, hostels, Housing First and other supported housing, hospital, mental health services, social care, residential or community drug and alcohol treatment, and custody) and consider </a:t>
            </a:r>
            <a:r>
              <a:rPr lang="en-US" sz="3200" b="1" dirty="0"/>
              <a:t>providing time-limited intensive support</a:t>
            </a:r>
            <a:r>
              <a:rPr lang="en-US" sz="3200" dirty="0"/>
              <a:t>, which includes:</a:t>
            </a:r>
          </a:p>
          <a:p>
            <a:pPr>
              <a:lnSpc>
                <a:spcPct val="100000"/>
              </a:lnSpc>
            </a:pPr>
            <a:r>
              <a:rPr lang="en-US" sz="3200" dirty="0"/>
              <a:t>having a </a:t>
            </a:r>
            <a:r>
              <a:rPr lang="en-US" sz="3200" b="1" dirty="0"/>
              <a:t>key practitioner coordinating care</a:t>
            </a:r>
          </a:p>
          <a:p>
            <a:pPr>
              <a:lnSpc>
                <a:spcPct val="100000"/>
              </a:lnSpc>
            </a:pPr>
            <a:r>
              <a:rPr lang="en-US" sz="3200" b="1" dirty="0"/>
              <a:t>building a relationship of trust</a:t>
            </a:r>
          </a:p>
          <a:p>
            <a:pPr>
              <a:lnSpc>
                <a:spcPct val="100000"/>
              </a:lnSpc>
            </a:pPr>
            <a:r>
              <a:rPr lang="en-US" sz="3200" b="1" dirty="0"/>
              <a:t>providing links </a:t>
            </a:r>
            <a:r>
              <a:rPr lang="en-US" sz="3200" dirty="0"/>
              <a:t>to services in the community</a:t>
            </a:r>
          </a:p>
          <a:p>
            <a:pPr>
              <a:lnSpc>
                <a:spcPct val="100000"/>
              </a:lnSpc>
            </a:pPr>
            <a:r>
              <a:rPr lang="en-US" sz="3200" b="1" dirty="0"/>
              <a:t>gradually lowering the intensity of support</a:t>
            </a:r>
            <a:r>
              <a:rPr lang="en-US" sz="3200" dirty="0"/>
              <a:t>, as appropriate</a:t>
            </a:r>
            <a:endParaRPr lang="en-US" sz="3200" b="1" dirty="0"/>
          </a:p>
        </p:txBody>
      </p:sp>
      <p:pic>
        <p:nvPicPr>
          <p:cNvPr id="7" name="Picture 4" descr="Image preview">
            <a:extLst>
              <a:ext uri="{FF2B5EF4-FFF2-40B4-BE49-F238E27FC236}">
                <a16:creationId xmlns:a16="http://schemas.microsoft.com/office/drawing/2014/main" id="{7D283978-6D1D-46B8-B6DA-EEA507B258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4" y="1353114"/>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59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Support through transitions</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300163"/>
            <a:ext cx="10478220" cy="5195887"/>
          </a:xfrm>
        </p:spPr>
        <p:txBody>
          <a:bodyPr>
            <a:normAutofit/>
          </a:bodyPr>
          <a:lstStyle/>
          <a:p>
            <a:pPr marL="0" indent="0">
              <a:lnSpc>
                <a:spcPct val="100000"/>
              </a:lnSpc>
              <a:buNone/>
            </a:pPr>
            <a:r>
              <a:rPr lang="en-US" sz="3200" dirty="0"/>
              <a:t>Clinical teams, working with hospital discharge teams and specialist homelessness multidisciplinary teams, where available, should have </a:t>
            </a:r>
            <a:r>
              <a:rPr lang="en-US" sz="3200" b="1" dirty="0"/>
              <a:t>procedures to</a:t>
            </a:r>
            <a:r>
              <a:rPr lang="en-US" sz="3200" dirty="0"/>
              <a:t>:</a:t>
            </a:r>
          </a:p>
          <a:p>
            <a:pPr>
              <a:lnSpc>
                <a:spcPct val="100000"/>
              </a:lnSpc>
            </a:pPr>
            <a:r>
              <a:rPr lang="en-US" sz="3200" b="1" dirty="0" err="1"/>
              <a:t>minimise</a:t>
            </a:r>
            <a:r>
              <a:rPr lang="en-US" sz="3200" b="1" dirty="0"/>
              <a:t> self-discharge </a:t>
            </a:r>
            <a:r>
              <a:rPr lang="en-US" sz="3200" dirty="0"/>
              <a:t>and </a:t>
            </a:r>
          </a:p>
          <a:p>
            <a:pPr>
              <a:lnSpc>
                <a:spcPct val="100000"/>
              </a:lnSpc>
            </a:pPr>
            <a:r>
              <a:rPr lang="en-US" sz="3200" b="1" dirty="0"/>
              <a:t>prevent discharge to the street</a:t>
            </a:r>
            <a:r>
              <a:rPr lang="en-US" sz="3200" dirty="0"/>
              <a:t> </a:t>
            </a:r>
          </a:p>
          <a:p>
            <a:pPr marL="0" indent="0">
              <a:lnSpc>
                <a:spcPct val="100000"/>
              </a:lnSpc>
              <a:buNone/>
            </a:pPr>
            <a:r>
              <a:rPr lang="en-US" sz="3200" dirty="0"/>
              <a:t>If self-discharge or discharge to the street happens, review the circumstances and implement learning</a:t>
            </a:r>
            <a:endParaRPr lang="en-US" sz="3200" b="1" dirty="0"/>
          </a:p>
        </p:txBody>
      </p:sp>
      <p:pic>
        <p:nvPicPr>
          <p:cNvPr id="7" name="Picture 4" descr="Image preview">
            <a:extLst>
              <a:ext uri="{FF2B5EF4-FFF2-40B4-BE49-F238E27FC236}">
                <a16:creationId xmlns:a16="http://schemas.microsoft.com/office/drawing/2014/main" id="{7D283978-6D1D-46B8-B6DA-EEA507B258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4" y="1353114"/>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616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Intermediate Care</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300163"/>
            <a:ext cx="10478220" cy="5195887"/>
          </a:xfrm>
        </p:spPr>
        <p:txBody>
          <a:bodyPr>
            <a:normAutofit/>
          </a:bodyPr>
          <a:lstStyle/>
          <a:p>
            <a:pPr marL="0" indent="0">
              <a:lnSpc>
                <a:spcPct val="100000"/>
              </a:lnSpc>
              <a:buNone/>
            </a:pPr>
            <a:r>
              <a:rPr lang="en-US" sz="3200" b="1" dirty="0">
                <a:solidFill>
                  <a:srgbClr val="FF0000"/>
                </a:solidFill>
              </a:rPr>
              <a:t>Provide intermediate care </a:t>
            </a:r>
            <a:r>
              <a:rPr lang="en-US" sz="3200" dirty="0"/>
              <a:t>services </a:t>
            </a:r>
            <a:r>
              <a:rPr lang="en-US" sz="3200" b="1" dirty="0"/>
              <a:t>with intensive, multidisciplinary team support </a:t>
            </a:r>
            <a:r>
              <a:rPr lang="en-US" sz="3200" dirty="0"/>
              <a:t>for people experiencing homelessness who have </a:t>
            </a:r>
            <a:r>
              <a:rPr lang="en-US" sz="3200" b="1" dirty="0"/>
              <a:t>healthcare needs that cannot be safely managed in the community but who do not need inpatient hospital care</a:t>
            </a:r>
            <a:r>
              <a:rPr lang="en-US" sz="3200" dirty="0"/>
              <a:t>. These may be for people who are:</a:t>
            </a:r>
          </a:p>
          <a:p>
            <a:pPr>
              <a:lnSpc>
                <a:spcPct val="100000"/>
              </a:lnSpc>
            </a:pPr>
            <a:r>
              <a:rPr lang="en-US" sz="3200" dirty="0"/>
              <a:t>discharged from hospital (</a:t>
            </a:r>
            <a:r>
              <a:rPr lang="en-US" sz="3200" b="1" dirty="0">
                <a:solidFill>
                  <a:srgbClr val="FF0000"/>
                </a:solidFill>
              </a:rPr>
              <a:t>step-down care</a:t>
            </a:r>
            <a:r>
              <a:rPr lang="en-US" sz="3200" dirty="0"/>
              <a:t>)</a:t>
            </a:r>
          </a:p>
          <a:p>
            <a:pPr>
              <a:lnSpc>
                <a:spcPct val="100000"/>
              </a:lnSpc>
            </a:pPr>
            <a:r>
              <a:rPr lang="en-US" sz="3200" dirty="0"/>
              <a:t>referred from the community who are at acute risk of deterioration and </a:t>
            </a:r>
            <a:r>
              <a:rPr lang="en-US" sz="3200" dirty="0" err="1"/>
              <a:t>hospitalisation</a:t>
            </a:r>
            <a:r>
              <a:rPr lang="en-US" sz="3200" dirty="0"/>
              <a:t> (</a:t>
            </a:r>
            <a:r>
              <a:rPr lang="en-US" sz="3200" b="1" dirty="0">
                <a:solidFill>
                  <a:srgbClr val="FF0000"/>
                </a:solidFill>
              </a:rPr>
              <a:t>step-up care</a:t>
            </a:r>
            <a:r>
              <a:rPr lang="en-US" sz="3200" dirty="0"/>
              <a:t>)</a:t>
            </a:r>
            <a:endParaRPr lang="en-US" sz="3200" b="1" dirty="0"/>
          </a:p>
        </p:txBody>
      </p:sp>
      <p:pic>
        <p:nvPicPr>
          <p:cNvPr id="7" name="Picture 4" descr="Image preview">
            <a:extLst>
              <a:ext uri="{FF2B5EF4-FFF2-40B4-BE49-F238E27FC236}">
                <a16:creationId xmlns:a16="http://schemas.microsoft.com/office/drawing/2014/main" id="{7D283978-6D1D-46B8-B6DA-EEA507B258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4" y="1353114"/>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988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Housing with health and social care support</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300163"/>
            <a:ext cx="10478220" cy="5195887"/>
          </a:xfrm>
        </p:spPr>
        <p:txBody>
          <a:bodyPr>
            <a:normAutofit fontScale="85000" lnSpcReduction="10000"/>
          </a:bodyPr>
          <a:lstStyle/>
          <a:p>
            <a:pPr marL="0" indent="0">
              <a:lnSpc>
                <a:spcPct val="100000"/>
              </a:lnSpc>
              <a:buNone/>
            </a:pPr>
            <a:r>
              <a:rPr lang="en-US" sz="3200" dirty="0"/>
              <a:t>These recommendations are for commissioners and service providers working together across health, social care and housing services.</a:t>
            </a:r>
          </a:p>
          <a:p>
            <a:pPr>
              <a:lnSpc>
                <a:spcPct val="100000"/>
              </a:lnSpc>
            </a:pPr>
            <a:r>
              <a:rPr lang="en-US" sz="3200" dirty="0"/>
              <a:t>Recognise that </a:t>
            </a:r>
            <a:r>
              <a:rPr lang="en-US" sz="3200" b="1" dirty="0">
                <a:solidFill>
                  <a:srgbClr val="FF0000"/>
                </a:solidFill>
              </a:rPr>
              <a:t>providing accommodation suitable for the person's assessed health and social care needs </a:t>
            </a:r>
            <a:r>
              <a:rPr lang="en-US" sz="3200" dirty="0"/>
              <a:t>can support access to and engagement with health and social care services and </a:t>
            </a:r>
            <a:r>
              <a:rPr lang="en-US" sz="3200" b="1" dirty="0"/>
              <a:t>long-term recovery and stability</a:t>
            </a:r>
            <a:endParaRPr lang="en-US" sz="3200" dirty="0"/>
          </a:p>
          <a:p>
            <a:pPr>
              <a:lnSpc>
                <a:spcPct val="100000"/>
              </a:lnSpc>
            </a:pPr>
            <a:r>
              <a:rPr lang="en-US" sz="3200" b="1" dirty="0"/>
              <a:t>Provide wraparound health and social care support </a:t>
            </a:r>
            <a:r>
              <a:rPr lang="en-US" sz="3200" dirty="0"/>
              <a:t>that is </a:t>
            </a:r>
            <a:r>
              <a:rPr lang="en-US" sz="3200" b="1" dirty="0"/>
              <a:t>flexible</a:t>
            </a:r>
            <a:r>
              <a:rPr lang="en-US" sz="3200" dirty="0"/>
              <a:t> to the person's changing needs and circumstances, and </a:t>
            </a:r>
            <a:r>
              <a:rPr lang="en-US" sz="3200" b="1" dirty="0"/>
              <a:t>helps them maintain suitable accommodation</a:t>
            </a:r>
          </a:p>
          <a:p>
            <a:pPr marL="0" indent="0">
              <a:lnSpc>
                <a:spcPct val="100000"/>
              </a:lnSpc>
              <a:buNone/>
            </a:pPr>
            <a:r>
              <a:rPr lang="en-US" sz="3200" dirty="0"/>
              <a:t>What structural and systems factors help or hinder commissioning and delivery of wraparound health and social care that is integrated with housing, for people experiencing homelessness?</a:t>
            </a:r>
          </a:p>
        </p:txBody>
      </p:sp>
      <p:pic>
        <p:nvPicPr>
          <p:cNvPr id="7" name="Picture 4" descr="Image preview">
            <a:extLst>
              <a:ext uri="{FF2B5EF4-FFF2-40B4-BE49-F238E27FC236}">
                <a16:creationId xmlns:a16="http://schemas.microsoft.com/office/drawing/2014/main" id="{7D283978-6D1D-46B8-B6DA-EEA507B258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334201" y="2443738"/>
            <a:ext cx="1007997" cy="951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preview">
            <a:extLst>
              <a:ext uri="{FF2B5EF4-FFF2-40B4-BE49-F238E27FC236}">
                <a16:creationId xmlns:a16="http://schemas.microsoft.com/office/drawing/2014/main" id="{48399FB1-9A72-481C-8965-72B77AF370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51" t="17062" r="2644" b="16359"/>
          <a:stretch/>
        </p:blipFill>
        <p:spPr bwMode="auto">
          <a:xfrm>
            <a:off x="322084" y="1403905"/>
            <a:ext cx="1011625" cy="7218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Magnifying Glass Showing Rising Bar Graph Royalty Free Cliparts, Vectors,  And Stock Illustration. Image 16613266.">
            <a:extLst>
              <a:ext uri="{FF2B5EF4-FFF2-40B4-BE49-F238E27FC236}">
                <a16:creationId xmlns:a16="http://schemas.microsoft.com/office/drawing/2014/main" id="{0C014EC0-17BC-4CA3-8DFC-1D467D5B54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317" y="5020162"/>
            <a:ext cx="1086392" cy="108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399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Housing with health and social care support</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300163"/>
            <a:ext cx="10478220" cy="5195887"/>
          </a:xfrm>
        </p:spPr>
        <p:txBody>
          <a:bodyPr>
            <a:normAutofit/>
          </a:bodyPr>
          <a:lstStyle/>
          <a:p>
            <a:pPr marL="0" indent="0">
              <a:lnSpc>
                <a:spcPct val="100000"/>
              </a:lnSpc>
              <a:buNone/>
            </a:pPr>
            <a:r>
              <a:rPr lang="en-US" dirty="0"/>
              <a:t>Recognise the need for a </a:t>
            </a:r>
            <a:r>
              <a:rPr lang="en-US" b="1" dirty="0">
                <a:solidFill>
                  <a:srgbClr val="FF0000"/>
                </a:solidFill>
              </a:rPr>
              <a:t>range of accommodation types </a:t>
            </a:r>
            <a:r>
              <a:rPr lang="en-US" dirty="0"/>
              <a:t>that are suitable for the varied needs of people experiencing homelessness, such as </a:t>
            </a:r>
            <a:r>
              <a:rPr lang="en-US" b="1" dirty="0"/>
              <a:t>self-contained accommodation </a:t>
            </a:r>
            <a:r>
              <a:rPr lang="en-US" dirty="0"/>
              <a:t>and accommodation with </a:t>
            </a:r>
            <a:r>
              <a:rPr lang="en-US" b="1" dirty="0"/>
              <a:t>specialist onsite support </a:t>
            </a:r>
            <a:r>
              <a:rPr lang="en-US" dirty="0"/>
              <a:t>for people who are particularly at risk or who might otherwise benefit from higher levels of support.</a:t>
            </a:r>
          </a:p>
          <a:p>
            <a:pPr marL="0" indent="0">
              <a:lnSpc>
                <a:spcPct val="100000"/>
              </a:lnSpc>
              <a:buNone/>
            </a:pPr>
            <a:r>
              <a:rPr lang="en-US" dirty="0"/>
              <a:t>Be aware that </a:t>
            </a:r>
            <a:r>
              <a:rPr lang="en-US" b="1" dirty="0"/>
              <a:t>moving to independent accommodation </a:t>
            </a:r>
            <a:r>
              <a:rPr lang="en-US" dirty="0"/>
              <a:t>in the community with tenancy responsibilities can be an extremely </a:t>
            </a:r>
            <a:r>
              <a:rPr lang="en-US" b="1" dirty="0"/>
              <a:t>challenging, stressful and isolating experience </a:t>
            </a:r>
            <a:r>
              <a:rPr lang="en-US" dirty="0"/>
              <a:t>for some people. Provide emotional and practical support for as long as it is needed</a:t>
            </a:r>
          </a:p>
        </p:txBody>
      </p:sp>
      <p:pic>
        <p:nvPicPr>
          <p:cNvPr id="5" name="Picture 2" descr="Image preview">
            <a:extLst>
              <a:ext uri="{FF2B5EF4-FFF2-40B4-BE49-F238E27FC236}">
                <a16:creationId xmlns:a16="http://schemas.microsoft.com/office/drawing/2014/main" id="{48399FB1-9A72-481C-8965-72B77AF370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51" t="17062" r="2644" b="16359"/>
          <a:stretch/>
        </p:blipFill>
        <p:spPr bwMode="auto">
          <a:xfrm>
            <a:off x="322084" y="1403905"/>
            <a:ext cx="1011625" cy="72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170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Safeguarding</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300163"/>
            <a:ext cx="10478220" cy="5195887"/>
          </a:xfrm>
        </p:spPr>
        <p:txBody>
          <a:bodyPr>
            <a:normAutofit lnSpcReduction="10000"/>
          </a:bodyPr>
          <a:lstStyle/>
          <a:p>
            <a:pPr marL="0" indent="0">
              <a:lnSpc>
                <a:spcPct val="100000"/>
              </a:lnSpc>
              <a:buNone/>
            </a:pPr>
            <a:r>
              <a:rPr lang="en-US" sz="3200" dirty="0"/>
              <a:t>Designate a person to lead on safeguarding the welfare of people experiencing homelessness, including engagement and face-to-face practical safeguarding support</a:t>
            </a:r>
          </a:p>
          <a:p>
            <a:pPr marL="0" indent="0">
              <a:lnSpc>
                <a:spcPct val="100000"/>
              </a:lnSpc>
              <a:buNone/>
            </a:pPr>
            <a:endParaRPr lang="en-US" sz="3200" dirty="0"/>
          </a:p>
          <a:p>
            <a:pPr marL="0" indent="0">
              <a:lnSpc>
                <a:spcPct val="100000"/>
              </a:lnSpc>
              <a:buNone/>
            </a:pPr>
            <a:r>
              <a:rPr lang="en-US" sz="3200" b="1" dirty="0">
                <a:solidFill>
                  <a:srgbClr val="FF0000"/>
                </a:solidFill>
              </a:rPr>
              <a:t>Commissioners and service providers </a:t>
            </a:r>
            <a:r>
              <a:rPr lang="en-US" sz="3200" dirty="0">
                <a:solidFill>
                  <a:srgbClr val="FF0000"/>
                </a:solidFill>
              </a:rPr>
              <a:t>should </a:t>
            </a:r>
            <a:r>
              <a:rPr lang="en-US" sz="3200" b="1" dirty="0">
                <a:solidFill>
                  <a:srgbClr val="FF0000"/>
                </a:solidFill>
              </a:rPr>
              <a:t>support health and social care staff to understand and apply laws </a:t>
            </a:r>
            <a:r>
              <a:rPr lang="en-US" sz="3200" b="1" dirty="0"/>
              <a:t>relevant </a:t>
            </a:r>
            <a:r>
              <a:rPr lang="en-US" sz="3200" dirty="0"/>
              <a:t>to people experiencing homelessness and who are in need of </a:t>
            </a:r>
            <a:r>
              <a:rPr lang="en-US" sz="3200" b="1" dirty="0"/>
              <a:t>safeguarding</a:t>
            </a:r>
            <a:r>
              <a:rPr lang="en-US" sz="3200" dirty="0"/>
              <a:t>. This should include ensuring that they can </a:t>
            </a:r>
            <a:r>
              <a:rPr lang="en-US" sz="3200" dirty="0" err="1"/>
              <a:t>recognise</a:t>
            </a:r>
            <a:r>
              <a:rPr lang="en-US" sz="3200" dirty="0"/>
              <a:t> signs of abuse and neglect (including self-neglect) and how to make a safeguarding referral</a:t>
            </a:r>
          </a:p>
        </p:txBody>
      </p:sp>
      <p:pic>
        <p:nvPicPr>
          <p:cNvPr id="7" name="Picture 4" descr="Image preview">
            <a:extLst>
              <a:ext uri="{FF2B5EF4-FFF2-40B4-BE49-F238E27FC236}">
                <a16:creationId xmlns:a16="http://schemas.microsoft.com/office/drawing/2014/main" id="{7D283978-6D1D-46B8-B6DA-EEA507B258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4" y="1353114"/>
            <a:ext cx="1007997" cy="951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preview">
            <a:extLst>
              <a:ext uri="{FF2B5EF4-FFF2-40B4-BE49-F238E27FC236}">
                <a16:creationId xmlns:a16="http://schemas.microsoft.com/office/drawing/2014/main" id="{EAA5B5AD-648A-4329-BF7E-46F3874EA0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51" t="17062" r="2644" b="16359"/>
          <a:stretch/>
        </p:blipFill>
        <p:spPr bwMode="auto">
          <a:xfrm>
            <a:off x="261306" y="3532733"/>
            <a:ext cx="1011625" cy="72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888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Long term care</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300163"/>
            <a:ext cx="10478220" cy="5195887"/>
          </a:xfrm>
        </p:spPr>
        <p:txBody>
          <a:bodyPr>
            <a:normAutofit fontScale="92500" lnSpcReduction="20000"/>
          </a:bodyPr>
          <a:lstStyle/>
          <a:p>
            <a:pPr marL="0" indent="0">
              <a:lnSpc>
                <a:spcPct val="100000"/>
              </a:lnSpc>
              <a:buNone/>
            </a:pPr>
            <a:r>
              <a:rPr lang="en-US" sz="3200" dirty="0"/>
              <a:t>Recognise that some people experiencing homelessness </a:t>
            </a:r>
            <a:r>
              <a:rPr lang="en-US" sz="3200" b="1" dirty="0">
                <a:solidFill>
                  <a:srgbClr val="FF0000"/>
                </a:solidFill>
              </a:rPr>
              <a:t>experience frailty at an earlier age </a:t>
            </a:r>
            <a:r>
              <a:rPr lang="en-US" sz="3200" b="1" dirty="0"/>
              <a:t>(both physical and cognitive) </a:t>
            </a:r>
            <a:r>
              <a:rPr lang="en-US" sz="3200" dirty="0"/>
              <a:t>than the general population and </a:t>
            </a:r>
            <a:r>
              <a:rPr lang="en-US" sz="3200" b="1" dirty="0">
                <a:solidFill>
                  <a:srgbClr val="FF0000"/>
                </a:solidFill>
              </a:rPr>
              <a:t>their long-term care should be tailored to meet this</a:t>
            </a:r>
          </a:p>
          <a:p>
            <a:pPr marL="0" indent="0">
              <a:lnSpc>
                <a:spcPct val="100000"/>
              </a:lnSpc>
              <a:buNone/>
            </a:pPr>
            <a:r>
              <a:rPr lang="en-US" sz="3200" dirty="0"/>
              <a:t>Ensure that people experiencing homelessness who are assessed as </a:t>
            </a:r>
            <a:r>
              <a:rPr lang="en-US" sz="3200" b="1" dirty="0"/>
              <a:t>frail and in need of social care and support </a:t>
            </a:r>
            <a:r>
              <a:rPr lang="en-US" sz="3200" b="1" dirty="0">
                <a:solidFill>
                  <a:srgbClr val="FF0000"/>
                </a:solidFill>
              </a:rPr>
              <a:t>get long-term care packages</a:t>
            </a:r>
            <a:r>
              <a:rPr lang="en-US" sz="3200" dirty="0">
                <a:solidFill>
                  <a:srgbClr val="FF0000"/>
                </a:solidFill>
              </a:rPr>
              <a:t>, including residential care or supported housing, </a:t>
            </a:r>
            <a:r>
              <a:rPr lang="en-US" sz="3200" b="1" dirty="0">
                <a:solidFill>
                  <a:srgbClr val="FF0000"/>
                </a:solidFill>
              </a:rPr>
              <a:t>irrespective of their age</a:t>
            </a:r>
          </a:p>
          <a:p>
            <a:pPr marL="0" indent="0">
              <a:lnSpc>
                <a:spcPct val="100000"/>
              </a:lnSpc>
              <a:buNone/>
            </a:pPr>
            <a:r>
              <a:rPr lang="en-US" sz="3200" dirty="0"/>
              <a:t>If a person experiencing homelessness is likely to be approaching the end of their life, for example, if death would not be unexpected in 6 to 12 months, discuss palliative care needs with the person and the multidisciplinary team, and </a:t>
            </a:r>
            <a:r>
              <a:rPr lang="en-US" sz="3200" b="1" dirty="0">
                <a:solidFill>
                  <a:srgbClr val="FF0000"/>
                </a:solidFill>
              </a:rPr>
              <a:t>provide coordinated palliative care to meet the person's needs</a:t>
            </a:r>
          </a:p>
        </p:txBody>
      </p:sp>
      <p:pic>
        <p:nvPicPr>
          <p:cNvPr id="7" name="Picture 4" descr="Image preview">
            <a:extLst>
              <a:ext uri="{FF2B5EF4-FFF2-40B4-BE49-F238E27FC236}">
                <a16:creationId xmlns:a16="http://schemas.microsoft.com/office/drawing/2014/main" id="{7D283978-6D1D-46B8-B6DA-EEA507B258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4" y="1353114"/>
            <a:ext cx="1007997" cy="9514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preview">
            <a:extLst>
              <a:ext uri="{FF2B5EF4-FFF2-40B4-BE49-F238E27FC236}">
                <a16:creationId xmlns:a16="http://schemas.microsoft.com/office/drawing/2014/main" id="{0B6125A2-B958-4592-8619-A12C96F570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4" y="2862827"/>
            <a:ext cx="1007997" cy="9514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preview">
            <a:extLst>
              <a:ext uri="{FF2B5EF4-FFF2-40B4-BE49-F238E27FC236}">
                <a16:creationId xmlns:a16="http://schemas.microsoft.com/office/drawing/2014/main" id="{C4B3F191-0DEE-49D0-964E-25E3AC1DD3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64933" y="4501127"/>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441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2390E286-1831-4D10-8070-E1D394B4E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260351"/>
            <a:ext cx="6580717" cy="2421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1" name="TextBox 1">
            <a:extLst>
              <a:ext uri="{FF2B5EF4-FFF2-40B4-BE49-F238E27FC236}">
                <a16:creationId xmlns:a16="http://schemas.microsoft.com/office/drawing/2014/main" id="{32E326F8-E79A-44D1-AE61-7FE91645AB70}"/>
              </a:ext>
            </a:extLst>
          </p:cNvPr>
          <p:cNvSpPr txBox="1">
            <a:spLocks noChangeArrowheads="1"/>
          </p:cNvSpPr>
          <p:nvPr/>
        </p:nvSpPr>
        <p:spPr bwMode="auto">
          <a:xfrm>
            <a:off x="431801" y="2948517"/>
            <a:ext cx="1142576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GB" altLang="en-US"/>
              <a:t>Cross-sectional observational study – 33 PEH - mean age of 55.7 years (range 38–74). </a:t>
            </a:r>
          </a:p>
          <a:p>
            <a:pPr>
              <a:spcBef>
                <a:spcPct val="0"/>
              </a:spcBef>
            </a:pPr>
            <a:r>
              <a:rPr lang="en-GB" altLang="en-US"/>
              <a:t>Frailty defined according to five criteria in Fried’s phenotype model and multimorbidity as the presence of two or more long-term conditions (LTCs)</a:t>
            </a:r>
          </a:p>
          <a:p>
            <a:pPr>
              <a:spcBef>
                <a:spcPct val="0"/>
              </a:spcBef>
            </a:pPr>
            <a:r>
              <a:rPr lang="en-GB" altLang="en-US"/>
              <a:t>Compared with the general population </a:t>
            </a:r>
          </a:p>
        </p:txBody>
      </p:sp>
    </p:spTree>
    <p:extLst>
      <p:ext uri="{BB962C8B-B14F-4D97-AF65-F5344CB8AC3E}">
        <p14:creationId xmlns:p14="http://schemas.microsoft.com/office/powerpoint/2010/main" val="3778668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C461C32D-D3BA-429E-BE6E-144B1D78A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260351"/>
            <a:ext cx="6580717" cy="2421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5" name="TextBox 1">
            <a:extLst>
              <a:ext uri="{FF2B5EF4-FFF2-40B4-BE49-F238E27FC236}">
                <a16:creationId xmlns:a16="http://schemas.microsoft.com/office/drawing/2014/main" id="{BA57838F-FA32-4D82-81BC-2EA0BF61392F}"/>
              </a:ext>
            </a:extLst>
          </p:cNvPr>
          <p:cNvSpPr txBox="1">
            <a:spLocks noChangeArrowheads="1"/>
          </p:cNvSpPr>
          <p:nvPr/>
        </p:nvSpPr>
        <p:spPr bwMode="auto">
          <a:xfrm>
            <a:off x="431800" y="2948518"/>
            <a:ext cx="11616267" cy="337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GB" altLang="en-US" sz="3733"/>
              <a:t>Frailty identified in </a:t>
            </a:r>
            <a:r>
              <a:rPr lang="en-GB" altLang="en-US" sz="3733" b="1"/>
              <a:t>55%</a:t>
            </a:r>
            <a:r>
              <a:rPr lang="en-GB" altLang="en-US" sz="3733"/>
              <a:t> and pre-frailty in </a:t>
            </a:r>
            <a:r>
              <a:rPr lang="en-GB" altLang="en-US" sz="3733" b="1"/>
              <a:t>39%</a:t>
            </a:r>
            <a:r>
              <a:rPr lang="en-GB" altLang="en-US" sz="3733"/>
              <a:t>.</a:t>
            </a:r>
          </a:p>
          <a:p>
            <a:pPr>
              <a:spcBef>
                <a:spcPct val="0"/>
              </a:spcBef>
            </a:pPr>
            <a:r>
              <a:rPr lang="en-GB" altLang="en-US" sz="3733"/>
              <a:t>Mean frailty score </a:t>
            </a:r>
            <a:r>
              <a:rPr lang="en-GB" altLang="en-US" sz="3733" b="1"/>
              <a:t>2.6/5</a:t>
            </a:r>
            <a:r>
              <a:rPr lang="en-GB" altLang="en-US" sz="3733"/>
              <a:t>, comparable to 89-year-olds in the general population. </a:t>
            </a:r>
          </a:p>
          <a:p>
            <a:pPr>
              <a:spcBef>
                <a:spcPct val="0"/>
              </a:spcBef>
            </a:pPr>
            <a:r>
              <a:rPr lang="en-GB" altLang="en-US" sz="3733"/>
              <a:t>All participants had multimorbidity</a:t>
            </a:r>
          </a:p>
          <a:p>
            <a:pPr>
              <a:spcBef>
                <a:spcPct val="0"/>
              </a:spcBef>
            </a:pPr>
            <a:r>
              <a:rPr lang="en-GB" altLang="en-US" sz="3733"/>
              <a:t>Average of </a:t>
            </a:r>
            <a:r>
              <a:rPr lang="en-GB" altLang="en-US" sz="3733" b="1"/>
              <a:t>7.2</a:t>
            </a:r>
            <a:r>
              <a:rPr lang="en-GB" altLang="en-US" sz="3733"/>
              <a:t> LTCs (range 2–14)</a:t>
            </a:r>
          </a:p>
          <a:p>
            <a:pPr lvl="1">
              <a:spcBef>
                <a:spcPct val="0"/>
              </a:spcBef>
              <a:buFont typeface="Arial" panose="020B0604020202020204" pitchFamily="34" charset="0"/>
              <a:buChar char="•"/>
            </a:pPr>
            <a:r>
              <a:rPr lang="en-GB" altLang="en-US" sz="2667"/>
              <a:t>far exceeds the mean for even the oldest people in the general population</a:t>
            </a:r>
          </a:p>
        </p:txBody>
      </p:sp>
    </p:spTree>
    <p:extLst>
      <p:ext uri="{BB962C8B-B14F-4D97-AF65-F5344CB8AC3E}">
        <p14:creationId xmlns:p14="http://schemas.microsoft.com/office/powerpoint/2010/main" val="2025549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4568D03D-5043-46F3-8690-E5BE1D1B7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260351"/>
            <a:ext cx="6580717" cy="2421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9" name="TextBox 1">
            <a:extLst>
              <a:ext uri="{FF2B5EF4-FFF2-40B4-BE49-F238E27FC236}">
                <a16:creationId xmlns:a16="http://schemas.microsoft.com/office/drawing/2014/main" id="{6EBAD900-A989-439B-A667-33131F54170C}"/>
              </a:ext>
            </a:extLst>
          </p:cNvPr>
          <p:cNvSpPr txBox="1">
            <a:spLocks noChangeArrowheads="1"/>
          </p:cNvSpPr>
          <p:nvPr/>
        </p:nvSpPr>
        <p:spPr bwMode="auto">
          <a:xfrm>
            <a:off x="431800" y="2948518"/>
            <a:ext cx="11616267" cy="206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267"/>
              <a:t>A needs-based rather than age-based approach is essential for appropriate assessment of this population to reduce health inequities</a:t>
            </a:r>
            <a:endParaRPr lang="en-GB" altLang="en-US"/>
          </a:p>
        </p:txBody>
      </p:sp>
    </p:spTree>
    <p:extLst>
      <p:ext uri="{BB962C8B-B14F-4D97-AF65-F5344CB8AC3E}">
        <p14:creationId xmlns:p14="http://schemas.microsoft.com/office/powerpoint/2010/main" val="206142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a:extLst>
              <a:ext uri="{FF2B5EF4-FFF2-40B4-BE49-F238E27FC236}">
                <a16:creationId xmlns:a16="http://schemas.microsoft.com/office/drawing/2014/main" id="{8D6BDB07-D6DC-4758-8576-69BA12656459}"/>
              </a:ext>
            </a:extLst>
          </p:cNvPr>
          <p:cNvSpPr txBox="1">
            <a:spLocks noChangeArrowheads="1"/>
          </p:cNvSpPr>
          <p:nvPr/>
        </p:nvSpPr>
        <p:spPr bwMode="auto">
          <a:xfrm>
            <a:off x="6411385" y="6021918"/>
            <a:ext cx="51858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600">
                <a:hlinkClick r:id="rId2"/>
              </a:rPr>
              <a:t>https://www.bmj.com/content/bmj/363/bmj.k5094.full.pdf</a:t>
            </a:r>
            <a:r>
              <a:rPr lang="en-GB" altLang="en-US" sz="1600"/>
              <a:t> </a:t>
            </a:r>
          </a:p>
        </p:txBody>
      </p:sp>
      <p:pic>
        <p:nvPicPr>
          <p:cNvPr id="28675" name="Picture 2" descr="BMJ Open: a new partner and an expanded scope | Dryad news and views">
            <a:extLst>
              <a:ext uri="{FF2B5EF4-FFF2-40B4-BE49-F238E27FC236}">
                <a16:creationId xmlns:a16="http://schemas.microsoft.com/office/drawing/2014/main" id="{3CD8B65B-FBF4-4161-B519-14DCE81DA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2" y="332317"/>
            <a:ext cx="2874433" cy="117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a:extLst>
              <a:ext uri="{FF2B5EF4-FFF2-40B4-BE49-F238E27FC236}">
                <a16:creationId xmlns:a16="http://schemas.microsoft.com/office/drawing/2014/main" id="{326658AB-F209-4A48-BF11-E79377FA6F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967" y="203201"/>
            <a:ext cx="8094133" cy="19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4">
            <a:extLst>
              <a:ext uri="{FF2B5EF4-FFF2-40B4-BE49-F238E27FC236}">
                <a16:creationId xmlns:a16="http://schemas.microsoft.com/office/drawing/2014/main" id="{E95307BF-5CA7-4B8F-B017-D1F853C3FC37}"/>
              </a:ext>
            </a:extLst>
          </p:cNvPr>
          <p:cNvSpPr txBox="1">
            <a:spLocks noChangeArrowheads="1"/>
          </p:cNvSpPr>
          <p:nvPr/>
        </p:nvSpPr>
        <p:spPr bwMode="auto">
          <a:xfrm>
            <a:off x="596900" y="2372785"/>
            <a:ext cx="10752667" cy="349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733" b="1" dirty="0"/>
              <a:t>CONCLUSION</a:t>
            </a:r>
            <a:r>
              <a:rPr lang="en-US" altLang="en-US" sz="2400" dirty="0"/>
              <a:t> </a:t>
            </a:r>
          </a:p>
          <a:p>
            <a:pPr>
              <a:spcBef>
                <a:spcPct val="0"/>
              </a:spcBef>
              <a:buFontTx/>
              <a:buNone/>
            </a:pPr>
            <a:endParaRPr lang="en-US" altLang="en-US" sz="2400" dirty="0"/>
          </a:p>
          <a:p>
            <a:pPr>
              <a:spcBef>
                <a:spcPct val="0"/>
              </a:spcBef>
              <a:buFontTx/>
              <a:buNone/>
            </a:pPr>
            <a:r>
              <a:rPr lang="en-US" altLang="en-US" dirty="0"/>
              <a:t>Parachute use did not reduce death or major traumatic injury when jumping from aircraft in the first randomized evaluation of this intervention. However, the trial was only able to enroll participants on small stationary aircraft on the ground, suggesting cautious extrapolation to high altitude jumps.</a:t>
            </a:r>
            <a:endParaRPr lang="en-GB"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B376F5E0-9170-42AA-99B5-EACCECE7036F}"/>
              </a:ext>
            </a:extLst>
          </p:cNvPr>
          <p:cNvSpPr>
            <a:spLocks noGrp="1"/>
          </p:cNvSpPr>
          <p:nvPr>
            <p:ph idx="1"/>
          </p:nvPr>
        </p:nvSpPr>
        <p:spPr>
          <a:xfrm>
            <a:off x="838200" y="1252538"/>
            <a:ext cx="10515600" cy="4924425"/>
          </a:xfrm>
        </p:spPr>
        <p:txBody>
          <a:bodyPr>
            <a:normAutofit/>
          </a:bodyPr>
          <a:lstStyle/>
          <a:p>
            <a:pPr marL="0" indent="0">
              <a:buNone/>
            </a:pPr>
            <a:r>
              <a:rPr lang="en-US" altLang="en-US" sz="4400" dirty="0"/>
              <a:t>Premature aging and frailty are common among people experiencing homelessness with multiple and complex needs, so care and </a:t>
            </a:r>
            <a:r>
              <a:rPr lang="en-US" altLang="en-US" sz="4400" dirty="0">
                <a:solidFill>
                  <a:srgbClr val="FF0000"/>
                </a:solidFill>
              </a:rPr>
              <a:t>support should be based on assessed need, not biological age</a:t>
            </a:r>
            <a:r>
              <a:rPr lang="en-US" altLang="en-US" sz="4400" dirty="0"/>
              <a:t>. </a:t>
            </a:r>
            <a:endParaRPr lang="en-GB" altLang="en-US" sz="4400" dirty="0"/>
          </a:p>
        </p:txBody>
      </p:sp>
      <p:pic>
        <p:nvPicPr>
          <p:cNvPr id="25603" name="Picture 6">
            <a:extLst>
              <a:ext uri="{FF2B5EF4-FFF2-40B4-BE49-F238E27FC236}">
                <a16:creationId xmlns:a16="http://schemas.microsoft.com/office/drawing/2014/main" id="{947FA667-2427-4D1C-95E5-6317B03CE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33" y="5541434"/>
            <a:ext cx="2751667" cy="107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1861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Nuggets</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619125" y="1300163"/>
            <a:ext cx="11250791" cy="5195887"/>
          </a:xfrm>
        </p:spPr>
        <p:txBody>
          <a:bodyPr>
            <a:normAutofit/>
          </a:bodyPr>
          <a:lstStyle/>
          <a:p>
            <a:pPr>
              <a:lnSpc>
                <a:spcPct val="150000"/>
              </a:lnSpc>
            </a:pPr>
            <a:r>
              <a:rPr lang="en-GB" dirty="0"/>
              <a:t>Commission for equity</a:t>
            </a:r>
          </a:p>
          <a:p>
            <a:pPr>
              <a:lnSpc>
                <a:spcPct val="150000"/>
              </a:lnSpc>
            </a:pPr>
            <a:r>
              <a:rPr lang="en-GB" dirty="0"/>
              <a:t>Integrated MDTs / Leads, Larger Footprints, Sustainable contracts</a:t>
            </a:r>
          </a:p>
          <a:p>
            <a:pPr>
              <a:lnSpc>
                <a:spcPct val="150000"/>
              </a:lnSpc>
            </a:pPr>
            <a:r>
              <a:rPr lang="en-GB" dirty="0"/>
              <a:t>Lived Experience at the heart of everything</a:t>
            </a:r>
          </a:p>
          <a:p>
            <a:pPr>
              <a:lnSpc>
                <a:spcPct val="150000"/>
              </a:lnSpc>
            </a:pPr>
            <a:r>
              <a:rPr lang="en-GB" dirty="0"/>
              <a:t>MECC – Comprehensive needs assessment – Stick with people</a:t>
            </a:r>
          </a:p>
          <a:p>
            <a:pPr>
              <a:lnSpc>
                <a:spcPct val="150000"/>
              </a:lnSpc>
            </a:pPr>
            <a:r>
              <a:rPr lang="en-GB" dirty="0"/>
              <a:t>Legal Literacy – Rights &amp; Safeguarding</a:t>
            </a:r>
          </a:p>
          <a:p>
            <a:pPr>
              <a:lnSpc>
                <a:spcPct val="150000"/>
              </a:lnSpc>
            </a:pPr>
            <a:r>
              <a:rPr lang="en-GB" dirty="0"/>
              <a:t>Improve identification / harmonise data / measure outcomes</a:t>
            </a:r>
          </a:p>
        </p:txBody>
      </p:sp>
    </p:spTree>
    <p:extLst>
      <p:ext uri="{BB962C8B-B14F-4D97-AF65-F5344CB8AC3E}">
        <p14:creationId xmlns:p14="http://schemas.microsoft.com/office/powerpoint/2010/main" val="3625928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6"/>
            <a:ext cx="10515600" cy="1325563"/>
          </a:xfrm>
        </p:spPr>
        <p:txBody>
          <a:bodyPr/>
          <a:lstStyle/>
          <a:p>
            <a:r>
              <a:rPr lang="en-US" sz="4400" b="1" dirty="0">
                <a:solidFill>
                  <a:srgbClr val="0000FF"/>
                </a:solidFill>
              </a:rPr>
              <a:t>Nuggets</a:t>
            </a:r>
            <a:endParaRPr lang="en-GB" sz="4400" b="1"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619125" y="1300163"/>
            <a:ext cx="11250791" cy="5195887"/>
          </a:xfrm>
        </p:spPr>
        <p:txBody>
          <a:bodyPr>
            <a:normAutofit/>
          </a:bodyPr>
          <a:lstStyle/>
          <a:p>
            <a:pPr>
              <a:lnSpc>
                <a:spcPct val="150000"/>
              </a:lnSpc>
            </a:pPr>
            <a:r>
              <a:rPr lang="en-GB" dirty="0"/>
              <a:t>Outreach - </a:t>
            </a:r>
            <a:r>
              <a:rPr lang="en-US" dirty="0"/>
              <a:t>Take health and social care services to people </a:t>
            </a:r>
          </a:p>
          <a:p>
            <a:pPr>
              <a:lnSpc>
                <a:spcPct val="150000"/>
              </a:lnSpc>
            </a:pPr>
            <a:r>
              <a:rPr lang="en-US" dirty="0"/>
              <a:t>Prevention / Early Dx / Long-term conditions</a:t>
            </a:r>
          </a:p>
          <a:p>
            <a:pPr>
              <a:lnSpc>
                <a:spcPct val="150000"/>
              </a:lnSpc>
            </a:pPr>
            <a:r>
              <a:rPr lang="en-GB" dirty="0"/>
              <a:t>Support through transitions – Critical Time Interventions</a:t>
            </a:r>
          </a:p>
          <a:p>
            <a:pPr>
              <a:lnSpc>
                <a:spcPct val="150000"/>
              </a:lnSpc>
            </a:pPr>
            <a:r>
              <a:rPr lang="en-US" dirty="0"/>
              <a:t>Provide intermediate care services with intensive MDT support </a:t>
            </a:r>
          </a:p>
          <a:p>
            <a:pPr>
              <a:lnSpc>
                <a:spcPct val="150000"/>
              </a:lnSpc>
            </a:pPr>
            <a:r>
              <a:rPr lang="en-US" dirty="0"/>
              <a:t>Accommodation based on assessed health and social care needs </a:t>
            </a:r>
          </a:p>
          <a:p>
            <a:pPr>
              <a:lnSpc>
                <a:spcPct val="150000"/>
              </a:lnSpc>
            </a:pPr>
            <a:r>
              <a:rPr lang="en-GB" dirty="0"/>
              <a:t>Long term care – Based on assessed needs NOT biological age – Frailty, Brain injury – </a:t>
            </a:r>
            <a:r>
              <a:rPr lang="en-GB"/>
              <a:t>cognitive impairment</a:t>
            </a:r>
            <a:endParaRPr lang="en-GB" dirty="0"/>
          </a:p>
        </p:txBody>
      </p:sp>
    </p:spTree>
    <p:extLst>
      <p:ext uri="{BB962C8B-B14F-4D97-AF65-F5344CB8AC3E}">
        <p14:creationId xmlns:p14="http://schemas.microsoft.com/office/powerpoint/2010/main" val="3186750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https://mail.google.com/mail/u/0?ui=2&amp;ik=c6b5513e46&amp;attid=0.1.1&amp;permmsgid=msg-f:1693758170320938488&amp;th=17817014fd6525f8&amp;view=fimg&amp;sz=s0-l75-ft&amp;attbid=ANGjdJ9gVnAU-XfyJUZkeYJGg-lw0W6wEVKmvcArzD00YuPHFn55ppZDHMOcfv-GqTKdDDvHH3ASPXWhPtBi4mzOxRPVoOF0ap1QZRgZNxkhy2QeXVNc6ETUc020Je0&amp;disp=emb">
            <a:extLst>
              <a:ext uri="{FF2B5EF4-FFF2-40B4-BE49-F238E27FC236}">
                <a16:creationId xmlns:a16="http://schemas.microsoft.com/office/drawing/2014/main" id="{261D8F8B-5B0B-46EB-9170-152005290222}"/>
              </a:ext>
            </a:extLst>
          </p:cNvPr>
          <p:cNvSpPr>
            <a:spLocks noChangeAspect="1" noChangeArrowheads="1"/>
          </p:cNvSpPr>
          <p:nvPr/>
        </p:nvSpPr>
        <p:spPr bwMode="auto">
          <a:xfrm>
            <a:off x="207433" y="-192617"/>
            <a:ext cx="406400" cy="4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400"/>
          </a:p>
        </p:txBody>
      </p:sp>
      <p:sp>
        <p:nvSpPr>
          <p:cNvPr id="33795" name="AutoShape 4" descr="https://mail.google.com/mail/u/0?ui=2&amp;ik=c6b5513e46&amp;attid=0.1.1&amp;permmsgid=msg-f:1693758170320938488&amp;th=17817014fd6525f8&amp;view=fimg&amp;sz=s0-l75-ft&amp;attbid=ANGjdJ9gVnAU-XfyJUZkeYJGg-lw0W6wEVKmvcArzD00YuPHFn55ppZDHMOcfv-GqTKdDDvHH3ASPXWhPtBi4mzOxRPVoOF0ap1QZRgZNxkhy2QeXVNc6ETUc020Je0&amp;disp=emb">
            <a:extLst>
              <a:ext uri="{FF2B5EF4-FFF2-40B4-BE49-F238E27FC236}">
                <a16:creationId xmlns:a16="http://schemas.microsoft.com/office/drawing/2014/main" id="{BDEB1FD3-58D4-4E4B-A4E7-A877E08E6C79}"/>
              </a:ext>
            </a:extLst>
          </p:cNvPr>
          <p:cNvSpPr>
            <a:spLocks noChangeAspect="1" noChangeArrowheads="1"/>
          </p:cNvSpPr>
          <p:nvPr/>
        </p:nvSpPr>
        <p:spPr bwMode="auto">
          <a:xfrm>
            <a:off x="410633" y="10584"/>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400"/>
          </a:p>
        </p:txBody>
      </p:sp>
      <p:sp>
        <p:nvSpPr>
          <p:cNvPr id="33796" name="AutoShape 6" descr="https://mail.google.com/mail/u/0?ui=2&amp;ik=c6b5513e46&amp;attid=0.1.1&amp;permmsgid=msg-f:1693758170320938488&amp;th=17817014fd6525f8&amp;view=fimg&amp;sz=s0-l75-ft&amp;attbid=ANGjdJ9gVnAU-XfyJUZkeYJGg-lw0W6wEVKmvcArzD00YuPHFn55ppZDHMOcfv-GqTKdDDvHH3ASPXWhPtBi4mzOxRPVoOF0ap1QZRgZNxkhy2QeXVNc6ETUc020Je0&amp;disp=emb">
            <a:extLst>
              <a:ext uri="{FF2B5EF4-FFF2-40B4-BE49-F238E27FC236}">
                <a16:creationId xmlns:a16="http://schemas.microsoft.com/office/drawing/2014/main" id="{102BE667-C0AB-4559-B2C0-7FF040400771}"/>
              </a:ext>
            </a:extLst>
          </p:cNvPr>
          <p:cNvSpPr>
            <a:spLocks noChangeAspect="1" noChangeArrowheads="1"/>
          </p:cNvSpPr>
          <p:nvPr/>
        </p:nvSpPr>
        <p:spPr bwMode="auto">
          <a:xfrm>
            <a:off x="613833" y="213784"/>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2400"/>
          </a:p>
        </p:txBody>
      </p:sp>
      <p:pic>
        <p:nvPicPr>
          <p:cNvPr id="33797" name="Picture 4">
            <a:extLst>
              <a:ext uri="{FF2B5EF4-FFF2-40B4-BE49-F238E27FC236}">
                <a16:creationId xmlns:a16="http://schemas.microsoft.com/office/drawing/2014/main" id="{EE72B03A-ABA6-478A-908F-DF906C9B6F24}"/>
              </a:ext>
            </a:extLst>
          </p:cNvPr>
          <p:cNvPicPr>
            <a:picLocks noChangeAspect="1"/>
          </p:cNvPicPr>
          <p:nvPr/>
        </p:nvPicPr>
        <p:blipFill>
          <a:blip r:embed="rId2">
            <a:grayscl/>
            <a:extLst>
              <a:ext uri="{28A0092B-C50C-407E-A947-70E740481C1C}">
                <a14:useLocalDpi xmlns:a14="http://schemas.microsoft.com/office/drawing/2010/main" val="0"/>
              </a:ext>
            </a:extLst>
          </a:blip>
          <a:srcRect t="6081" b="9262"/>
          <a:stretch>
            <a:fillRect/>
          </a:stretch>
        </p:blipFill>
        <p:spPr bwMode="auto">
          <a:xfrm>
            <a:off x="0" y="12701"/>
            <a:ext cx="12192000" cy="685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St George&amp;#39;s Church of England Academy - Covid-19 Guidance for Parents">
            <a:extLst>
              <a:ext uri="{FF2B5EF4-FFF2-40B4-BE49-F238E27FC236}">
                <a16:creationId xmlns:a16="http://schemas.microsoft.com/office/drawing/2014/main" id="{E41B2B8C-BC7B-4EB8-9B0D-8BE0CEE37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68" y="1267885"/>
            <a:ext cx="3763433" cy="188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8" descr="Online courses from UK Health Security Agency">
            <a:extLst>
              <a:ext uri="{FF2B5EF4-FFF2-40B4-BE49-F238E27FC236}">
                <a16:creationId xmlns:a16="http://schemas.microsoft.com/office/drawing/2014/main" id="{4650C815-5BCC-435D-B939-7C9670A0B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973667"/>
            <a:ext cx="2592917" cy="253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0" descr="Office for Health Improvement and Disparities - Wikipedia">
            <a:extLst>
              <a:ext uri="{FF2B5EF4-FFF2-40B4-BE49-F238E27FC236}">
                <a16:creationId xmlns:a16="http://schemas.microsoft.com/office/drawing/2014/main" id="{2F7DA116-D815-4F84-8464-118FEA6E5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485" y="3716867"/>
            <a:ext cx="41021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879308B8-E24E-4331-ADAF-898772AF78CB}"/>
              </a:ext>
            </a:extLst>
          </p:cNvPr>
          <p:cNvCxnSpPr>
            <a:cxnSpLocks/>
          </p:cNvCxnSpPr>
          <p:nvPr/>
        </p:nvCxnSpPr>
        <p:spPr>
          <a:xfrm>
            <a:off x="1185333" y="960967"/>
            <a:ext cx="2497667" cy="24955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41FE52-835A-4605-89C7-A435D79E2051}"/>
              </a:ext>
            </a:extLst>
          </p:cNvPr>
          <p:cNvCxnSpPr>
            <a:cxnSpLocks/>
          </p:cNvCxnSpPr>
          <p:nvPr/>
        </p:nvCxnSpPr>
        <p:spPr>
          <a:xfrm flipH="1">
            <a:off x="1185334" y="980018"/>
            <a:ext cx="2592917" cy="2476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4823" name="TextBox 5">
            <a:extLst>
              <a:ext uri="{FF2B5EF4-FFF2-40B4-BE49-F238E27FC236}">
                <a16:creationId xmlns:a16="http://schemas.microsoft.com/office/drawing/2014/main" id="{FFFA5A94-8E3B-4280-B578-1BF8DD23E42E}"/>
              </a:ext>
            </a:extLst>
          </p:cNvPr>
          <p:cNvSpPr txBox="1">
            <a:spLocks noChangeArrowheads="1"/>
          </p:cNvSpPr>
          <p:nvPr/>
        </p:nvSpPr>
        <p:spPr bwMode="auto">
          <a:xfrm flipH="1">
            <a:off x="1149351" y="4728633"/>
            <a:ext cx="31072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4800"/>
              <a:t>Inequality</a:t>
            </a:r>
          </a:p>
        </p:txBody>
      </p:sp>
      <p:cxnSp>
        <p:nvCxnSpPr>
          <p:cNvPr id="11" name="Straight Connector 10">
            <a:extLst>
              <a:ext uri="{FF2B5EF4-FFF2-40B4-BE49-F238E27FC236}">
                <a16:creationId xmlns:a16="http://schemas.microsoft.com/office/drawing/2014/main" id="{6728585A-4F21-4DB1-914E-F1828F0FBF14}"/>
              </a:ext>
            </a:extLst>
          </p:cNvPr>
          <p:cNvCxnSpPr>
            <a:cxnSpLocks/>
          </p:cNvCxnSpPr>
          <p:nvPr/>
        </p:nvCxnSpPr>
        <p:spPr>
          <a:xfrm>
            <a:off x="1200151" y="4004734"/>
            <a:ext cx="2495549" cy="24955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2EF8FB7-B6AB-4811-A673-E63A836C0105}"/>
              </a:ext>
            </a:extLst>
          </p:cNvPr>
          <p:cNvCxnSpPr>
            <a:cxnSpLocks/>
          </p:cNvCxnSpPr>
          <p:nvPr/>
        </p:nvCxnSpPr>
        <p:spPr>
          <a:xfrm flipH="1">
            <a:off x="1200151" y="4023785"/>
            <a:ext cx="2590800" cy="2476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image.freepik.com/free-photo/cheerful-smiling-couple-hugging_1098-457.jpg">
            <a:extLst>
              <a:ext uri="{FF2B5EF4-FFF2-40B4-BE49-F238E27FC236}">
                <a16:creationId xmlns:a16="http://schemas.microsoft.com/office/drawing/2014/main" id="{637D61E8-005C-45BE-B5DC-4B390B480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133" y="0"/>
            <a:ext cx="10320867" cy="687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a:extLst>
              <a:ext uri="{FF2B5EF4-FFF2-40B4-BE49-F238E27FC236}">
                <a16:creationId xmlns:a16="http://schemas.microsoft.com/office/drawing/2014/main" id="{10D9D956-30E3-43CB-954C-B9C387CA2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190" r="68520" b="2669"/>
          <a:stretch>
            <a:fillRect/>
          </a:stretch>
        </p:blipFill>
        <p:spPr bwMode="auto">
          <a:xfrm>
            <a:off x="0" y="10584"/>
            <a:ext cx="2389717" cy="6847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4" name="TextBox 1">
            <a:extLst>
              <a:ext uri="{FF2B5EF4-FFF2-40B4-BE49-F238E27FC236}">
                <a16:creationId xmlns:a16="http://schemas.microsoft.com/office/drawing/2014/main" id="{B4F1254C-3D4E-449F-9375-D6D527EBC317}"/>
              </a:ext>
            </a:extLst>
          </p:cNvPr>
          <p:cNvSpPr txBox="1">
            <a:spLocks noChangeArrowheads="1"/>
          </p:cNvSpPr>
          <p:nvPr/>
        </p:nvSpPr>
        <p:spPr bwMode="auto">
          <a:xfrm>
            <a:off x="2360084" y="-27517"/>
            <a:ext cx="716068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6400">
                <a:solidFill>
                  <a:srgbClr val="0000FF"/>
                </a:solidFill>
                <a:latin typeface="Segoe UI Semibold" panose="020B0702040204020203" pitchFamily="34" charset="0"/>
              </a:rPr>
              <a:t>Do they Deserve?</a:t>
            </a:r>
          </a:p>
        </p:txBody>
      </p:sp>
      <p:sp>
        <p:nvSpPr>
          <p:cNvPr id="3" name="TextBox 2">
            <a:extLst>
              <a:ext uri="{FF2B5EF4-FFF2-40B4-BE49-F238E27FC236}">
                <a16:creationId xmlns:a16="http://schemas.microsoft.com/office/drawing/2014/main" id="{64C0A2CC-656E-45FE-96A2-BAF2A00EBF8C}"/>
              </a:ext>
            </a:extLst>
          </p:cNvPr>
          <p:cNvSpPr txBox="1"/>
          <p:nvPr/>
        </p:nvSpPr>
        <p:spPr>
          <a:xfrm>
            <a:off x="2390731" y="1028733"/>
            <a:ext cx="4953408" cy="5038174"/>
          </a:xfrm>
          <a:prstGeom prst="rect">
            <a:avLst/>
          </a:prstGeom>
          <a:noFill/>
        </p:spPr>
        <p:txBody>
          <a:bodyPr lIns="91440" tIns="45720" rIns="91440" bIns="45720">
            <a:spAutoFit/>
          </a:bodyPr>
          <a:lstStyle/>
          <a:p>
            <a:pPr>
              <a:defRPr/>
            </a:pPr>
            <a:r>
              <a:rPr lang="en-GB" sz="4800" b="1" dirty="0">
                <a:ln>
                  <a:solidFill>
                    <a:srgbClr val="00B0F0"/>
                  </a:solidFill>
                </a:ln>
                <a:solidFill>
                  <a:srgbClr val="0000FF"/>
                </a:solidFill>
              </a:rPr>
              <a:t>DESERVOMETER</a:t>
            </a:r>
            <a:r>
              <a:rPr lang="en-GB" sz="3200" b="1" dirty="0">
                <a:solidFill>
                  <a:srgbClr val="0000FF"/>
                </a:solidFill>
                <a:latin typeface="Arial"/>
                <a:cs typeface="Arial"/>
              </a:rPr>
              <a:t>®</a:t>
            </a:r>
            <a:endParaRPr lang="en-GB" sz="4267" b="1" dirty="0">
              <a:solidFill>
                <a:srgbClr val="0000FF"/>
              </a:solidFill>
            </a:endParaRPr>
          </a:p>
          <a:p>
            <a:pPr>
              <a:defRPr/>
            </a:pPr>
            <a:endParaRPr lang="en-GB" sz="1467" b="1" dirty="0"/>
          </a:p>
          <a:p>
            <a:pPr>
              <a:defRPr/>
            </a:pPr>
            <a:endParaRPr lang="en-GB" sz="1467" b="1" dirty="0"/>
          </a:p>
          <a:p>
            <a:pPr>
              <a:defRPr/>
            </a:pPr>
            <a:endParaRPr lang="en-GB" sz="1467" b="1" dirty="0"/>
          </a:p>
          <a:p>
            <a:pPr>
              <a:defRPr/>
            </a:pPr>
            <a:endParaRPr lang="en-GB" sz="1467" b="1" dirty="0"/>
          </a:p>
          <a:p>
            <a:pPr>
              <a:defRPr/>
            </a:pPr>
            <a:endParaRPr lang="en-GB" sz="1467" b="1" dirty="0"/>
          </a:p>
          <a:p>
            <a:pPr>
              <a:defRPr/>
            </a:pPr>
            <a:endParaRPr lang="en-GB" sz="1467" b="1" dirty="0"/>
          </a:p>
          <a:p>
            <a:pPr>
              <a:defRPr/>
            </a:pPr>
            <a:endParaRPr lang="en-GB" sz="1467" b="1" dirty="0"/>
          </a:p>
          <a:p>
            <a:pPr>
              <a:defRPr/>
            </a:pPr>
            <a:endParaRPr lang="en-GB" sz="1467" b="1" dirty="0"/>
          </a:p>
          <a:p>
            <a:pPr>
              <a:defRPr/>
            </a:pPr>
            <a:endParaRPr lang="en-GB" sz="1467" b="1" dirty="0"/>
          </a:p>
          <a:p>
            <a:pPr>
              <a:defRPr/>
            </a:pPr>
            <a:endParaRPr lang="en-GB" sz="1467" b="1" dirty="0"/>
          </a:p>
          <a:p>
            <a:pPr>
              <a:defRPr/>
            </a:pPr>
            <a:endParaRPr lang="en-GB" sz="1467" b="1" dirty="0"/>
          </a:p>
          <a:p>
            <a:pPr>
              <a:defRPr/>
            </a:pPr>
            <a:endParaRPr lang="en-GB" sz="1467" b="1" dirty="0"/>
          </a:p>
          <a:p>
            <a:pPr>
              <a:defRPr/>
            </a:pPr>
            <a:endParaRPr lang="en-GB" sz="1467" b="1" dirty="0"/>
          </a:p>
          <a:p>
            <a:pPr>
              <a:defRPr/>
            </a:pPr>
            <a:endParaRPr lang="en-GB" sz="1467" b="1" dirty="0"/>
          </a:p>
          <a:p>
            <a:pPr>
              <a:defRPr/>
            </a:pPr>
            <a:endParaRPr lang="en-GB" sz="1467" b="1" dirty="0"/>
          </a:p>
          <a:p>
            <a:pPr>
              <a:defRPr/>
            </a:pPr>
            <a:r>
              <a:rPr lang="en-GB" sz="5333" b="1" dirty="0"/>
              <a:t>Find out Now</a:t>
            </a:r>
          </a:p>
        </p:txBody>
      </p:sp>
      <p:sp>
        <p:nvSpPr>
          <p:cNvPr id="5" name="Rectangle 4">
            <a:extLst>
              <a:ext uri="{FF2B5EF4-FFF2-40B4-BE49-F238E27FC236}">
                <a16:creationId xmlns:a16="http://schemas.microsoft.com/office/drawing/2014/main" id="{869658E7-7858-4494-B105-1F3449ABFD14}"/>
              </a:ext>
            </a:extLst>
          </p:cNvPr>
          <p:cNvSpPr/>
          <p:nvPr/>
        </p:nvSpPr>
        <p:spPr>
          <a:xfrm>
            <a:off x="2063752" y="6117167"/>
            <a:ext cx="10128249" cy="7577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GB" sz="3733" b="1" dirty="0">
                <a:solidFill>
                  <a:srgbClr val="0000FF"/>
                </a:solidFill>
              </a:rPr>
              <a:t>Point of care eligibility testing for all your clients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aunting black-and-white photos show the homeless feeding their addictions  and sleeping on the cold streets of Glasgow">
            <a:extLst>
              <a:ext uri="{FF2B5EF4-FFF2-40B4-BE49-F238E27FC236}">
                <a16:creationId xmlns:a16="http://schemas.microsoft.com/office/drawing/2014/main" id="{DBEAFCE6-4451-4377-97CC-05E12F093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869" r="-159"/>
          <a:stretch>
            <a:fillRect/>
          </a:stretch>
        </p:blipFill>
        <p:spPr bwMode="auto">
          <a:xfrm>
            <a:off x="-48684" y="0"/>
            <a:ext cx="122893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C3F82EC8-3A91-4FB6-8F4C-0F785A87A551}"/>
              </a:ext>
            </a:extLst>
          </p:cNvPr>
          <p:cNvSpPr txBox="1">
            <a:spLocks/>
          </p:cNvSpPr>
          <p:nvPr/>
        </p:nvSpPr>
        <p:spPr>
          <a:xfrm>
            <a:off x="376237" y="566738"/>
            <a:ext cx="11482387" cy="38766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chemeClr val="bg1"/>
                </a:solidFill>
              </a:rPr>
              <a:t>Go Forth</a:t>
            </a:r>
            <a:br>
              <a:rPr lang="en-GB">
                <a:solidFill>
                  <a:schemeClr val="bg1"/>
                </a:solidFill>
              </a:rPr>
            </a:br>
            <a:br>
              <a:rPr lang="en-GB" sz="2000">
                <a:solidFill>
                  <a:schemeClr val="bg1"/>
                </a:solidFill>
              </a:rPr>
            </a:br>
            <a:r>
              <a:rPr lang="en-GB" sz="6900" b="1">
                <a:solidFill>
                  <a:schemeClr val="bg1"/>
                </a:solidFill>
              </a:rPr>
              <a:t>Demand - Advocate - Implement</a:t>
            </a:r>
            <a:br>
              <a:rPr lang="en-GB" sz="6600" b="1">
                <a:solidFill>
                  <a:schemeClr val="bg1"/>
                </a:solidFill>
              </a:rPr>
            </a:br>
            <a:br>
              <a:rPr lang="en-GB" sz="2000">
                <a:solidFill>
                  <a:schemeClr val="bg1"/>
                </a:solidFill>
              </a:rPr>
            </a:br>
            <a:r>
              <a:rPr lang="en-GB" sz="7200" b="1">
                <a:solidFill>
                  <a:schemeClr val="bg1"/>
                </a:solidFill>
              </a:rPr>
              <a:t>Stronger Together</a:t>
            </a:r>
            <a:endParaRPr lang="en-GB" sz="7200" b="1" dirty="0">
              <a:solidFill>
                <a:schemeClr val="bg1"/>
              </a:solidFill>
            </a:endParaRPr>
          </a:p>
        </p:txBody>
      </p:sp>
      <p:sp>
        <p:nvSpPr>
          <p:cNvPr id="5" name="Subtitle 2">
            <a:extLst>
              <a:ext uri="{FF2B5EF4-FFF2-40B4-BE49-F238E27FC236}">
                <a16:creationId xmlns:a16="http://schemas.microsoft.com/office/drawing/2014/main" id="{F99666F1-F07C-47FD-B61B-626113681112}"/>
              </a:ext>
            </a:extLst>
          </p:cNvPr>
          <p:cNvSpPr txBox="1">
            <a:spLocks/>
          </p:cNvSpPr>
          <p:nvPr/>
        </p:nvSpPr>
        <p:spPr>
          <a:xfrm>
            <a:off x="1524000" y="5581650"/>
            <a:ext cx="9144000" cy="752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chemeClr val="bg1"/>
                </a:solidFill>
              </a:rPr>
              <a:t>Thank you</a:t>
            </a:r>
            <a:endParaRPr lang="en-GB"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review">
            <a:extLst>
              <a:ext uri="{FF2B5EF4-FFF2-40B4-BE49-F238E27FC236}">
                <a16:creationId xmlns:a16="http://schemas.microsoft.com/office/drawing/2014/main" id="{CEE4518F-3C11-47EC-BF0F-081E140A2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51" t="17062" r="2644" b="16359"/>
          <a:stretch/>
        </p:blipFill>
        <p:spPr bwMode="auto">
          <a:xfrm>
            <a:off x="427055" y="2176628"/>
            <a:ext cx="1617786" cy="1154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review">
            <a:extLst>
              <a:ext uri="{FF2B5EF4-FFF2-40B4-BE49-F238E27FC236}">
                <a16:creationId xmlns:a16="http://schemas.microsoft.com/office/drawing/2014/main" id="{C44E197A-6C01-4AFC-A0CA-FA1610B868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595625" y="3571303"/>
            <a:ext cx="1449216" cy="13678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00+ Free Scales Of Justice &amp; Justice Images">
            <a:extLst>
              <a:ext uri="{FF2B5EF4-FFF2-40B4-BE49-F238E27FC236}">
                <a16:creationId xmlns:a16="http://schemas.microsoft.com/office/drawing/2014/main" id="{B0D5C984-9308-460A-92E8-996869886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87" y="572756"/>
            <a:ext cx="1345315" cy="116388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gnifying Glass Showing Rising Bar Graph Royalty Free Cliparts, Vectors,  And Stock Illustration. Image 16613266.">
            <a:extLst>
              <a:ext uri="{FF2B5EF4-FFF2-40B4-BE49-F238E27FC236}">
                <a16:creationId xmlns:a16="http://schemas.microsoft.com/office/drawing/2014/main" id="{8CEA1B65-A8BE-4940-8109-8AEA165B1E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00" y="5165690"/>
            <a:ext cx="1521488" cy="15214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DF4F1FC-188A-4891-9C8A-216C4A738A57}"/>
              </a:ext>
            </a:extLst>
          </p:cNvPr>
          <p:cNvSpPr txBox="1"/>
          <p:nvPr/>
        </p:nvSpPr>
        <p:spPr>
          <a:xfrm>
            <a:off x="2270927" y="673243"/>
            <a:ext cx="9494018" cy="5909310"/>
          </a:xfrm>
          <a:prstGeom prst="rect">
            <a:avLst/>
          </a:prstGeom>
          <a:noFill/>
        </p:spPr>
        <p:txBody>
          <a:bodyPr wrap="square" rtlCol="0">
            <a:spAutoFit/>
          </a:bodyPr>
          <a:lstStyle/>
          <a:p>
            <a:r>
              <a:rPr lang="en-US" sz="3600" dirty="0"/>
              <a:t>General principles of providing services</a:t>
            </a:r>
          </a:p>
          <a:p>
            <a:endParaRPr lang="en-US" sz="3600" dirty="0"/>
          </a:p>
          <a:p>
            <a:endParaRPr lang="en-US" sz="3600" dirty="0"/>
          </a:p>
          <a:p>
            <a:r>
              <a:rPr lang="en-US" sz="3600" dirty="0"/>
              <a:t>Recommendations for planners &amp; commissioners</a:t>
            </a:r>
          </a:p>
          <a:p>
            <a:endParaRPr lang="en-US" sz="3600" dirty="0"/>
          </a:p>
          <a:p>
            <a:endParaRPr lang="en-US" sz="3600" dirty="0"/>
          </a:p>
          <a:p>
            <a:r>
              <a:rPr lang="en-US" sz="3600" dirty="0"/>
              <a:t>Recommendations for service delivery</a:t>
            </a:r>
          </a:p>
          <a:p>
            <a:endParaRPr lang="en-US" sz="3600" dirty="0"/>
          </a:p>
          <a:p>
            <a:endParaRPr lang="en-US" sz="3600" dirty="0"/>
          </a:p>
          <a:p>
            <a:r>
              <a:rPr lang="en-US" sz="3600" dirty="0"/>
              <a:t>Research Recommendations</a:t>
            </a:r>
          </a:p>
          <a:p>
            <a:endParaRPr lang="en-GB" dirty="0"/>
          </a:p>
        </p:txBody>
      </p:sp>
    </p:spTree>
    <p:extLst>
      <p:ext uri="{BB962C8B-B14F-4D97-AF65-F5344CB8AC3E}">
        <p14:creationId xmlns:p14="http://schemas.microsoft.com/office/powerpoint/2010/main" val="90176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7299A-B3CE-2743-A432-99E8FA6A4411}"/>
              </a:ext>
            </a:extLst>
          </p:cNvPr>
          <p:cNvSpPr>
            <a:spLocks noGrp="1"/>
          </p:cNvSpPr>
          <p:nvPr>
            <p:ph idx="1"/>
          </p:nvPr>
        </p:nvSpPr>
        <p:spPr>
          <a:xfrm>
            <a:off x="838200" y="1642905"/>
            <a:ext cx="10515600" cy="3918858"/>
          </a:xfrm>
        </p:spPr>
        <p:txBody>
          <a:bodyPr>
            <a:normAutofit fontScale="92500"/>
          </a:bodyPr>
          <a:lstStyle/>
          <a:p>
            <a:pPr marL="0" indent="0">
              <a:lnSpc>
                <a:spcPct val="160000"/>
              </a:lnSpc>
              <a:buNone/>
            </a:pPr>
            <a:r>
              <a:rPr lang="en-GB" sz="4400" b="1" dirty="0"/>
              <a:t>Proportionate universalism </a:t>
            </a:r>
            <a:r>
              <a:rPr lang="en-GB" sz="4400" dirty="0"/>
              <a:t>- the resourcing and delivering of universal services at a scale and intensity proportionate to the degree of need </a:t>
            </a:r>
            <a:endParaRPr lang="en-US" sz="4400" dirty="0"/>
          </a:p>
          <a:p>
            <a:endParaRPr lang="en-US" dirty="0"/>
          </a:p>
        </p:txBody>
      </p:sp>
    </p:spTree>
    <p:extLst>
      <p:ext uri="{BB962C8B-B14F-4D97-AF65-F5344CB8AC3E}">
        <p14:creationId xmlns:p14="http://schemas.microsoft.com/office/powerpoint/2010/main" val="71812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22216"/>
            <a:ext cx="10515600" cy="1325563"/>
          </a:xfrm>
        </p:spPr>
        <p:txBody>
          <a:bodyPr/>
          <a:lstStyle/>
          <a:p>
            <a:r>
              <a:rPr lang="en-GB" sz="4400" b="1" dirty="0">
                <a:solidFill>
                  <a:srgbClr val="0000FF"/>
                </a:solidFill>
              </a:rPr>
              <a:t>Proportionate universalism</a:t>
            </a:r>
            <a:endParaRPr lang="en-GB"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557494"/>
            <a:ext cx="10209125" cy="5124659"/>
          </a:xfrm>
        </p:spPr>
        <p:txBody>
          <a:bodyPr>
            <a:normAutofit fontScale="92500" lnSpcReduction="10000"/>
          </a:bodyPr>
          <a:lstStyle/>
          <a:p>
            <a:pPr marL="0" indent="0">
              <a:lnSpc>
                <a:spcPct val="100000"/>
              </a:lnSpc>
              <a:buNone/>
            </a:pPr>
            <a:r>
              <a:rPr lang="en-US" dirty="0"/>
              <a:t>Recognise that </a:t>
            </a:r>
            <a:r>
              <a:rPr lang="en-US" b="1" dirty="0"/>
              <a:t>more effort and targeted approaches </a:t>
            </a:r>
            <a:r>
              <a:rPr lang="en-US" dirty="0"/>
              <a:t>are often needed to ensure that health and social care  for people experiencing homelessness is available, accessible, and provided to the same standards and quality as for the general population</a:t>
            </a:r>
          </a:p>
          <a:p>
            <a:pPr marL="0" indent="0">
              <a:lnSpc>
                <a:spcPct val="100000"/>
              </a:lnSpc>
              <a:buNone/>
            </a:pPr>
            <a:endParaRPr lang="en-US" dirty="0"/>
          </a:p>
          <a:p>
            <a:pPr marL="0" indent="0">
              <a:lnSpc>
                <a:spcPct val="100000"/>
              </a:lnSpc>
              <a:buNone/>
            </a:pPr>
            <a:r>
              <a:rPr lang="en-US" dirty="0"/>
              <a:t>Recognise the importance of </a:t>
            </a:r>
            <a:r>
              <a:rPr lang="en-US" b="1" dirty="0">
                <a:solidFill>
                  <a:srgbClr val="FF0000"/>
                </a:solidFill>
              </a:rPr>
              <a:t>longer contact times </a:t>
            </a:r>
            <a:r>
              <a:rPr lang="en-US" dirty="0"/>
              <a:t>in developing and sustaining trusting relationships between frontline health and social care staff and people experiencing homelessness</a:t>
            </a:r>
          </a:p>
          <a:p>
            <a:pPr marL="0" indent="0">
              <a:lnSpc>
                <a:spcPct val="100000"/>
              </a:lnSpc>
              <a:buNone/>
            </a:pPr>
            <a:endParaRPr lang="en-US" dirty="0"/>
          </a:p>
          <a:p>
            <a:pPr marL="0" indent="0">
              <a:lnSpc>
                <a:spcPct val="100000"/>
              </a:lnSpc>
              <a:buNone/>
            </a:pPr>
            <a:r>
              <a:rPr lang="en-US" dirty="0"/>
              <a:t>What is the effectiveness and cost effectiveness of longer health and social care contacts compared with usual care for people experiencing homelessness?</a:t>
            </a:r>
          </a:p>
        </p:txBody>
      </p:sp>
      <p:pic>
        <p:nvPicPr>
          <p:cNvPr id="4" name="Picture 6" descr="100+ Free Scales Of Justice &amp; Justice Images">
            <a:extLst>
              <a:ext uri="{FF2B5EF4-FFF2-40B4-BE49-F238E27FC236}">
                <a16:creationId xmlns:a16="http://schemas.microsoft.com/office/drawing/2014/main" id="{BCB75ED6-E963-4FB1-8C69-457DF1B3E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90" y="1803682"/>
            <a:ext cx="991019" cy="8573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00+ Free Scales Of Justice &amp; Justice Images">
            <a:extLst>
              <a:ext uri="{FF2B5EF4-FFF2-40B4-BE49-F238E27FC236}">
                <a16:creationId xmlns:a16="http://schemas.microsoft.com/office/drawing/2014/main" id="{0342A036-7F7F-4184-A995-1B1224066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89" y="3633372"/>
            <a:ext cx="991019" cy="857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Magnifying Glass Showing Rising Bar Graph Royalty Free Cliparts, Vectors,  And Stock Illustration. Image 16613266.">
            <a:extLst>
              <a:ext uri="{FF2B5EF4-FFF2-40B4-BE49-F238E27FC236}">
                <a16:creationId xmlns:a16="http://schemas.microsoft.com/office/drawing/2014/main" id="{E9BEC272-4A8E-4F90-AE3A-A727FC34E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02" y="5281001"/>
            <a:ext cx="1086392" cy="108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2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E61-A8D0-411B-9236-BC440254CA50}"/>
              </a:ext>
            </a:extLst>
          </p:cNvPr>
          <p:cNvSpPr>
            <a:spLocks noGrp="1"/>
          </p:cNvSpPr>
          <p:nvPr>
            <p:ph type="title"/>
          </p:nvPr>
        </p:nvSpPr>
        <p:spPr>
          <a:xfrm>
            <a:off x="838200" y="17450"/>
            <a:ext cx="10515600" cy="1325563"/>
          </a:xfrm>
        </p:spPr>
        <p:txBody>
          <a:bodyPr/>
          <a:lstStyle/>
          <a:p>
            <a:r>
              <a:rPr lang="en-GB" sz="4400" b="1" dirty="0">
                <a:solidFill>
                  <a:srgbClr val="0000FF"/>
                </a:solidFill>
              </a:rPr>
              <a:t>Proportionate universalism</a:t>
            </a:r>
            <a:endParaRPr lang="en-GB" dirty="0">
              <a:solidFill>
                <a:srgbClr val="0000FF"/>
              </a:solidFill>
            </a:endParaRPr>
          </a:p>
        </p:txBody>
      </p:sp>
      <p:sp>
        <p:nvSpPr>
          <p:cNvPr id="3" name="Content Placeholder 2">
            <a:extLst>
              <a:ext uri="{FF2B5EF4-FFF2-40B4-BE49-F238E27FC236}">
                <a16:creationId xmlns:a16="http://schemas.microsoft.com/office/drawing/2014/main" id="{46AE7C74-49F3-4C3B-99A7-874B315E90AA}"/>
              </a:ext>
            </a:extLst>
          </p:cNvPr>
          <p:cNvSpPr>
            <a:spLocks noGrp="1"/>
          </p:cNvSpPr>
          <p:nvPr>
            <p:ph idx="1"/>
          </p:nvPr>
        </p:nvSpPr>
        <p:spPr>
          <a:xfrm>
            <a:off x="1391696" y="1557494"/>
            <a:ext cx="10209125" cy="5124659"/>
          </a:xfrm>
        </p:spPr>
        <p:txBody>
          <a:bodyPr>
            <a:normAutofit fontScale="92500" lnSpcReduction="20000"/>
          </a:bodyPr>
          <a:lstStyle/>
          <a:p>
            <a:pPr marL="0" indent="0">
              <a:lnSpc>
                <a:spcPct val="100000"/>
              </a:lnSpc>
              <a:buNone/>
            </a:pPr>
            <a:r>
              <a:rPr lang="en-US" dirty="0">
                <a:solidFill>
                  <a:srgbClr val="FF0000"/>
                </a:solidFill>
              </a:rPr>
              <a:t>Consider </a:t>
            </a:r>
            <a:r>
              <a:rPr lang="en-US" b="1" dirty="0">
                <a:solidFill>
                  <a:srgbClr val="FF0000"/>
                </a:solidFill>
              </a:rPr>
              <a:t>reducing caseloads and lengthening contact time</a:t>
            </a:r>
            <a:r>
              <a:rPr lang="en-US" b="1" dirty="0"/>
              <a:t> </a:t>
            </a:r>
            <a:r>
              <a:rPr lang="en-US" dirty="0"/>
              <a:t>for health and social care practitioners working 	with people experiencing homelessness to enable them to use approaches that sustain engagement with services</a:t>
            </a:r>
          </a:p>
          <a:p>
            <a:pPr marL="0" indent="0">
              <a:lnSpc>
                <a:spcPct val="100000"/>
              </a:lnSpc>
              <a:buNone/>
            </a:pPr>
            <a:endParaRPr lang="en-US" dirty="0"/>
          </a:p>
          <a:p>
            <a:pPr marL="0" indent="0">
              <a:lnSpc>
                <a:spcPct val="100000"/>
              </a:lnSpc>
              <a:buNone/>
            </a:pPr>
            <a:r>
              <a:rPr lang="en-US" dirty="0"/>
              <a:t>Recognise that </a:t>
            </a:r>
            <a:r>
              <a:rPr lang="en-US" b="1" dirty="0"/>
              <a:t>people experiencing homelessness often need </a:t>
            </a:r>
            <a:r>
              <a:rPr lang="en-US" b="1" dirty="0">
                <a:solidFill>
                  <a:srgbClr val="FF0000"/>
                </a:solidFill>
              </a:rPr>
              <a:t>additional resources and a more targeted service delivery</a:t>
            </a:r>
            <a:r>
              <a:rPr lang="en-US" b="1" dirty="0"/>
              <a:t> </a:t>
            </a:r>
            <a:r>
              <a:rPr lang="en-US" dirty="0"/>
              <a:t>to: ensure that resources are allocated according to need and disadvantage; take into account the social 	determinants of health; improve long-term outcomes and address health inequalities. </a:t>
            </a:r>
          </a:p>
          <a:p>
            <a:pPr marL="0" indent="0">
              <a:lnSpc>
                <a:spcPct val="100000"/>
              </a:lnSpc>
              <a:buNone/>
            </a:pPr>
            <a:endParaRPr lang="en-US" dirty="0"/>
          </a:p>
          <a:p>
            <a:pPr marL="0" indent="0">
              <a:lnSpc>
                <a:spcPct val="100000"/>
              </a:lnSpc>
              <a:buNone/>
            </a:pPr>
            <a:r>
              <a:rPr lang="en-US" b="1" dirty="0"/>
              <a:t>Consider </a:t>
            </a:r>
            <a:r>
              <a:rPr lang="en-US" b="1" dirty="0">
                <a:solidFill>
                  <a:srgbClr val="FF0000"/>
                </a:solidFill>
              </a:rPr>
              <a:t>moving people up waiting lists </a:t>
            </a:r>
            <a:r>
              <a:rPr lang="en-US" dirty="0"/>
              <a:t>for health and social care appts if they are experiencing homelessness because their circumstances may mean they are at higher risk of deterioration and premature death</a:t>
            </a:r>
          </a:p>
        </p:txBody>
      </p:sp>
      <p:pic>
        <p:nvPicPr>
          <p:cNvPr id="7" name="Picture 2" descr="Image preview">
            <a:extLst>
              <a:ext uri="{FF2B5EF4-FFF2-40B4-BE49-F238E27FC236}">
                <a16:creationId xmlns:a16="http://schemas.microsoft.com/office/drawing/2014/main" id="{666B46AD-D3DF-432A-B26D-925F46FAFC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51" t="17062" r="2644" b="16359"/>
          <a:stretch/>
        </p:blipFill>
        <p:spPr bwMode="auto">
          <a:xfrm>
            <a:off x="342689" y="1759085"/>
            <a:ext cx="1011625" cy="7218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preview">
            <a:extLst>
              <a:ext uri="{FF2B5EF4-FFF2-40B4-BE49-F238E27FC236}">
                <a16:creationId xmlns:a16="http://schemas.microsoft.com/office/drawing/2014/main" id="{93280A32-724A-4624-9A8D-22A952F0EC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51" t="17062" r="2644" b="16359"/>
          <a:stretch/>
        </p:blipFill>
        <p:spPr bwMode="auto">
          <a:xfrm>
            <a:off x="295002" y="3397960"/>
            <a:ext cx="1011625" cy="7218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preview">
            <a:extLst>
              <a:ext uri="{FF2B5EF4-FFF2-40B4-BE49-F238E27FC236}">
                <a16:creationId xmlns:a16="http://schemas.microsoft.com/office/drawing/2014/main" id="{E97B046B-4610-4DA3-97B4-24716AECD3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02" t="17758" r="16085" b="19179"/>
          <a:stretch/>
        </p:blipFill>
        <p:spPr bwMode="auto">
          <a:xfrm>
            <a:off x="274081" y="5233701"/>
            <a:ext cx="1007997" cy="95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60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9A9E0A9-134A-4455-A680-E27D9E305DDF}"/>
              </a:ext>
            </a:extLst>
          </p:cNvPr>
          <p:cNvSpPr>
            <a:spLocks noGrp="1"/>
          </p:cNvSpPr>
          <p:nvPr>
            <p:ph type="title"/>
          </p:nvPr>
        </p:nvSpPr>
        <p:spPr/>
        <p:txBody>
          <a:bodyPr/>
          <a:lstStyle/>
          <a:p>
            <a:pPr algn="l"/>
            <a:r>
              <a:rPr lang="en-GB" altLang="en-US" sz="3733" b="1">
                <a:solidFill>
                  <a:srgbClr val="0000FF"/>
                </a:solidFill>
              </a:rPr>
              <a:t>Is reducing caseloads (and thus increasing time spent with clients) per practitioner cost-effective?</a:t>
            </a:r>
          </a:p>
        </p:txBody>
      </p:sp>
      <p:sp>
        <p:nvSpPr>
          <p:cNvPr id="20483" name="Content Placeholder 2">
            <a:extLst>
              <a:ext uri="{FF2B5EF4-FFF2-40B4-BE49-F238E27FC236}">
                <a16:creationId xmlns:a16="http://schemas.microsoft.com/office/drawing/2014/main" id="{D3C0D1E3-0F73-490D-BB72-339EE770835F}"/>
              </a:ext>
            </a:extLst>
          </p:cNvPr>
          <p:cNvSpPr>
            <a:spLocks noGrp="1"/>
          </p:cNvSpPr>
          <p:nvPr>
            <p:ph idx="1"/>
          </p:nvPr>
        </p:nvSpPr>
        <p:spPr/>
        <p:txBody>
          <a:bodyPr/>
          <a:lstStyle/>
          <a:p>
            <a:r>
              <a:rPr lang="en-GB" altLang="en-US" sz="3200"/>
              <a:t>Compared 35 cases per practitioner over 5 years to: -</a:t>
            </a:r>
          </a:p>
          <a:p>
            <a:pPr lvl="1"/>
            <a:r>
              <a:rPr lang="en-GB" altLang="en-US" sz="3200"/>
              <a:t>1/9 y 1 </a:t>
            </a:r>
            <a:r>
              <a:rPr lang="en-GB" altLang="en-US" sz="3200">
                <a:sym typeface="Wingdings" panose="05000000000000000000" pitchFamily="2" charset="2"/>
              </a:rPr>
              <a:t> 1/</a:t>
            </a:r>
            <a:r>
              <a:rPr lang="en-GB" altLang="en-US" sz="3200"/>
              <a:t>15 y 2 &amp; 3 </a:t>
            </a:r>
            <a:r>
              <a:rPr lang="en-GB" altLang="en-US" sz="3200">
                <a:sym typeface="Wingdings" panose="05000000000000000000" pitchFamily="2" charset="2"/>
              </a:rPr>
              <a:t> 1/30 y 4  1/35 y 5</a:t>
            </a:r>
          </a:p>
          <a:p>
            <a:r>
              <a:rPr lang="en-GB" altLang="en-US" sz="3200"/>
              <a:t>Lower caseload strategy = increase in discounted costs of £4,018 per case over 5 years</a:t>
            </a:r>
          </a:p>
          <a:p>
            <a:r>
              <a:rPr lang="en-GB" altLang="en-US" sz="3200"/>
              <a:t>QALY gain would need to be 0.20 per case over 5 years or 0.04 per case each year for a lower caseload strategy to be considered cost-effective (threshold £20,000 per QALY gained)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3217</Words>
  <Application>Microsoft Office PowerPoint</Application>
  <PresentationFormat>Widescreen</PresentationFormat>
  <Paragraphs>290</Paragraphs>
  <Slides>46</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Segoe UI Semibold</vt:lpstr>
      <vt:lpstr>Office Theme</vt:lpstr>
      <vt:lpstr>PowerPoint Presentation</vt:lpstr>
      <vt:lpstr>New NICE Guidance on Integrated Health &amp; Social Care for People Experiencing Homelessness   LNMM NICE NUGGETS   Professors Al Story &amp; Andrew Hayward (apologies)</vt:lpstr>
      <vt:lpstr>Committee Members </vt:lpstr>
      <vt:lpstr>PowerPoint Presentation</vt:lpstr>
      <vt:lpstr>PowerPoint Presentation</vt:lpstr>
      <vt:lpstr>PowerPoint Presentation</vt:lpstr>
      <vt:lpstr>Proportionate universalism</vt:lpstr>
      <vt:lpstr>Proportionate universalism</vt:lpstr>
      <vt:lpstr>Is reducing caseloads (and thus increasing time spent with clients) per practitioner cost-effective?</vt:lpstr>
      <vt:lpstr>Is reducing caseloads (and thus increasing time spent with clients) per practitioner cost-effective?</vt:lpstr>
      <vt:lpstr>Supporting engagement</vt:lpstr>
      <vt:lpstr>Sustaining engagement </vt:lpstr>
      <vt:lpstr>Sustaining engagement </vt:lpstr>
      <vt:lpstr>Supporting re-engagement</vt:lpstr>
      <vt:lpstr>Integration</vt:lpstr>
      <vt:lpstr>Multidisciplinary teams</vt:lpstr>
      <vt:lpstr>Multidisciplinary teams</vt:lpstr>
      <vt:lpstr>Multidisciplinary teams</vt:lpstr>
      <vt:lpstr>Multidisciplinary teams</vt:lpstr>
      <vt:lpstr>Lived experience</vt:lpstr>
      <vt:lpstr>Addressing language, literacy and digital divide</vt:lpstr>
      <vt:lpstr>Information</vt:lpstr>
      <vt:lpstr>GP registration</vt:lpstr>
      <vt:lpstr>Outreach</vt:lpstr>
      <vt:lpstr>Outreach</vt:lpstr>
      <vt:lpstr>Outreach…</vt:lpstr>
      <vt:lpstr>Assessing Individual Needs</vt:lpstr>
      <vt:lpstr>Assessing Individual Needs</vt:lpstr>
      <vt:lpstr>Assessing Individual Needs</vt:lpstr>
      <vt:lpstr>Support through transitions</vt:lpstr>
      <vt:lpstr>Support through transitions</vt:lpstr>
      <vt:lpstr>Intermediate Care</vt:lpstr>
      <vt:lpstr>Housing with health and social care support</vt:lpstr>
      <vt:lpstr>Housing with health and social care support</vt:lpstr>
      <vt:lpstr>Safeguarding</vt:lpstr>
      <vt:lpstr>Long term care</vt:lpstr>
      <vt:lpstr>PowerPoint Presentation</vt:lpstr>
      <vt:lpstr>PowerPoint Presentation</vt:lpstr>
      <vt:lpstr>PowerPoint Presentation</vt:lpstr>
      <vt:lpstr>PowerPoint Presentation</vt:lpstr>
      <vt:lpstr>Nuggets</vt:lpstr>
      <vt:lpstr>Nuggets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NICE GUIDANCE</dc:title>
  <dc:creator>Hayward, Andrew</dc:creator>
  <cp:lastModifiedBy>Kate Bowgett</cp:lastModifiedBy>
  <cp:revision>54</cp:revision>
  <dcterms:created xsi:type="dcterms:W3CDTF">2022-03-11T13:35:10Z</dcterms:created>
  <dcterms:modified xsi:type="dcterms:W3CDTF">2022-03-31T13:53:29Z</dcterms:modified>
</cp:coreProperties>
</file>